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57" r:id="rId2"/>
    <p:sldId id="258" r:id="rId3"/>
    <p:sldId id="274" r:id="rId4"/>
    <p:sldId id="287" r:id="rId5"/>
    <p:sldId id="292" r:id="rId6"/>
    <p:sldId id="289" r:id="rId7"/>
    <p:sldId id="288" r:id="rId8"/>
    <p:sldId id="291" r:id="rId9"/>
    <p:sldId id="264" r:id="rId10"/>
    <p:sldId id="290" r:id="rId11"/>
    <p:sldId id="284" r:id="rId12"/>
    <p:sldId id="293" r:id="rId13"/>
    <p:sldId id="282" r:id="rId14"/>
    <p:sldId id="285" r:id="rId15"/>
    <p:sldId id="279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170" y="-2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D:\&#3627;&#3617;&#3629;&#3619;&#3629;&#3591;\service%20plan\&#3626;&#3617;&#3640;&#3604;&#3591;&#3634;&#3609;1.xlsb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D:\&#3627;&#3617;&#3629;&#3619;&#3629;&#3591;\service%20plan\&#3626;&#3617;&#3640;&#3604;&#3591;&#3634;&#3609;1.xlsb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h-TH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'การจัดบริการใน รพ.สต.'!$A$2</c:f>
              <c:strCache>
                <c:ptCount val="1"/>
                <c:pt idx="0">
                  <c:v>ร้อยละของรพ.สต.ที่มีการจัดบริการสุชภาพช่องปากที่มีคุณภาพ</c:v>
                </c:pt>
              </c:strCache>
            </c:strRef>
          </c:tx>
          <c:dPt>
            <c:idx val="7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8"/>
            <c:spPr>
              <a:solidFill>
                <a:schemeClr val="accent2"/>
              </a:solidFill>
            </c:spPr>
          </c:dPt>
          <c:cat>
            <c:strRef>
              <c:f>'การจัดบริการใน รพ.สต.'!$B$1:$J$1</c:f>
              <c:strCache>
                <c:ptCount val="9"/>
                <c:pt idx="0">
                  <c:v>ชุมพร </c:v>
                </c:pt>
                <c:pt idx="1">
                  <c:v>พังงา</c:v>
                </c:pt>
                <c:pt idx="2">
                  <c:v>ระนอง</c:v>
                </c:pt>
                <c:pt idx="3">
                  <c:v>นครศรีฯ</c:v>
                </c:pt>
                <c:pt idx="4">
                  <c:v>สุราษฎร์</c:v>
                </c:pt>
                <c:pt idx="5">
                  <c:v>กระบี่</c:v>
                </c:pt>
                <c:pt idx="6">
                  <c:v>ภูเก็ต</c:v>
                </c:pt>
                <c:pt idx="7">
                  <c:v>เขต 11</c:v>
                </c:pt>
                <c:pt idx="8">
                  <c:v>ประเทศ</c:v>
                </c:pt>
              </c:strCache>
            </c:strRef>
          </c:cat>
          <c:val>
            <c:numRef>
              <c:f>'การจัดบริการใน รพ.สต.'!$B$2:$J$2</c:f>
              <c:numCache>
                <c:formatCode>General</c:formatCode>
                <c:ptCount val="9"/>
                <c:pt idx="0">
                  <c:v>33</c:v>
                </c:pt>
                <c:pt idx="1">
                  <c:v>35</c:v>
                </c:pt>
                <c:pt idx="2">
                  <c:v>53</c:v>
                </c:pt>
                <c:pt idx="3">
                  <c:v>53</c:v>
                </c:pt>
                <c:pt idx="4">
                  <c:v>54</c:v>
                </c:pt>
                <c:pt idx="5">
                  <c:v>81</c:v>
                </c:pt>
                <c:pt idx="6">
                  <c:v>100</c:v>
                </c:pt>
                <c:pt idx="7">
                  <c:v>54</c:v>
                </c:pt>
                <c:pt idx="8">
                  <c:v>58.3</c:v>
                </c:pt>
              </c:numCache>
            </c:numRef>
          </c:val>
        </c:ser>
        <c:dLbls>
          <c:showVal val="1"/>
        </c:dLbls>
        <c:gapWidth val="75"/>
        <c:axId val="28615040"/>
        <c:axId val="36901248"/>
      </c:barChart>
      <c:catAx>
        <c:axId val="28615040"/>
        <c:scaling>
          <c:orientation val="minMax"/>
        </c:scaling>
        <c:axPos val="b"/>
        <c:majorTickMark val="none"/>
        <c:tickLblPos val="nextTo"/>
        <c:crossAx val="36901248"/>
        <c:crosses val="autoZero"/>
        <c:auto val="1"/>
        <c:lblAlgn val="ctr"/>
        <c:lblOffset val="100"/>
      </c:catAx>
      <c:valAx>
        <c:axId val="36901248"/>
        <c:scaling>
          <c:orientation val="minMax"/>
        </c:scaling>
        <c:axPos val="l"/>
        <c:numFmt formatCode="General" sourceLinked="1"/>
        <c:majorTickMark val="none"/>
        <c:tickLblPos val="nextTo"/>
        <c:crossAx val="28615040"/>
        <c:crosses val="autoZero"/>
        <c:crossBetween val="between"/>
      </c:valAx>
    </c:plotArea>
    <c:legend>
      <c:legendPos val="b"/>
      <c:txPr>
        <a:bodyPr/>
        <a:lstStyle/>
        <a:p>
          <a:pPr>
            <a:defRPr sz="1600"/>
          </a:pPr>
          <a:endParaRPr lang="th-TH"/>
        </a:p>
      </c:txPr>
    </c:legend>
    <c:plotVisOnly val="1"/>
    <c:dispBlanksAs val="gap"/>
  </c:chart>
  <c:txPr>
    <a:bodyPr/>
    <a:lstStyle/>
    <a:p>
      <a:pPr>
        <a:defRPr sz="1200">
          <a:latin typeface="Tahoma" pitchFamily="34" charset="0"/>
          <a:cs typeface="Tahoma" pitchFamily="34" charset="0"/>
        </a:defRPr>
      </a:pPr>
      <a:endParaRPr lang="th-TH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h-TH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ทันตแพทย์เฉพาะทาง!$A$2</c:f>
              <c:strCache>
                <c:ptCount val="1"/>
                <c:pt idx="0">
                  <c:v>ร้อยละของทันตแพทย์เฉพาะทางในเขตบริการสุขภาพที่ 11</c:v>
                </c:pt>
              </c:strCache>
            </c:strRef>
          </c:tx>
          <c:cat>
            <c:strRef>
              <c:f>ทันตแพทย์เฉพาะทาง!$B$1:$I$1</c:f>
              <c:strCache>
                <c:ptCount val="8"/>
                <c:pt idx="0">
                  <c:v>ชุมพร </c:v>
                </c:pt>
                <c:pt idx="1">
                  <c:v>พังงา</c:v>
                </c:pt>
                <c:pt idx="2">
                  <c:v>ระนอง</c:v>
                </c:pt>
                <c:pt idx="3">
                  <c:v>นครศรีฯ</c:v>
                </c:pt>
                <c:pt idx="4">
                  <c:v>สุราษฎร์</c:v>
                </c:pt>
                <c:pt idx="5">
                  <c:v>กระบี่</c:v>
                </c:pt>
                <c:pt idx="6">
                  <c:v>ภูเก็ต</c:v>
                </c:pt>
                <c:pt idx="7">
                  <c:v>เขต 11</c:v>
                </c:pt>
              </c:strCache>
            </c:strRef>
          </c:cat>
          <c:val>
            <c:numRef>
              <c:f>ทันตแพทย์เฉพาะทาง!$B$2:$I$2</c:f>
              <c:numCache>
                <c:formatCode>General</c:formatCode>
                <c:ptCount val="8"/>
                <c:pt idx="0">
                  <c:v>17</c:v>
                </c:pt>
                <c:pt idx="1">
                  <c:v>26</c:v>
                </c:pt>
                <c:pt idx="2">
                  <c:v>19</c:v>
                </c:pt>
                <c:pt idx="3">
                  <c:v>34</c:v>
                </c:pt>
                <c:pt idx="4">
                  <c:v>27</c:v>
                </c:pt>
                <c:pt idx="5">
                  <c:v>30</c:v>
                </c:pt>
                <c:pt idx="6">
                  <c:v>60</c:v>
                </c:pt>
                <c:pt idx="7">
                  <c:v>31</c:v>
                </c:pt>
              </c:numCache>
            </c:numRef>
          </c:val>
        </c:ser>
        <c:dLbls>
          <c:showVal val="1"/>
        </c:dLbls>
        <c:gapWidth val="75"/>
        <c:axId val="27906816"/>
        <c:axId val="27908352"/>
      </c:barChart>
      <c:catAx>
        <c:axId val="27906816"/>
        <c:scaling>
          <c:orientation val="minMax"/>
        </c:scaling>
        <c:axPos val="b"/>
        <c:majorTickMark val="none"/>
        <c:tickLblPos val="nextTo"/>
        <c:crossAx val="27908352"/>
        <c:crosses val="autoZero"/>
        <c:auto val="1"/>
        <c:lblAlgn val="ctr"/>
        <c:lblOffset val="100"/>
      </c:catAx>
      <c:valAx>
        <c:axId val="27908352"/>
        <c:scaling>
          <c:orientation val="minMax"/>
        </c:scaling>
        <c:axPos val="l"/>
        <c:numFmt formatCode="General" sourceLinked="1"/>
        <c:majorTickMark val="none"/>
        <c:tickLblPos val="nextTo"/>
        <c:crossAx val="27906816"/>
        <c:crosses val="autoZero"/>
        <c:crossBetween val="between"/>
      </c:valAx>
    </c:plotArea>
    <c:legend>
      <c:legendPos val="b"/>
      <c:legendEntry>
        <c:idx val="0"/>
        <c:txPr>
          <a:bodyPr/>
          <a:lstStyle/>
          <a:p>
            <a:pPr>
              <a:defRPr sz="1600"/>
            </a:pPr>
            <a:endParaRPr lang="th-TH"/>
          </a:p>
        </c:txPr>
      </c:legendEntry>
      <c:layout>
        <c:manualLayout>
          <c:xMode val="edge"/>
          <c:yMode val="edge"/>
          <c:x val="0.10028708937692959"/>
          <c:y val="0.92623029760071673"/>
          <c:w val="0.78164804064045468"/>
          <c:h val="5.9547579719477016E-2"/>
        </c:manualLayout>
      </c:layout>
      <c:txPr>
        <a:bodyPr/>
        <a:lstStyle/>
        <a:p>
          <a:pPr>
            <a:defRPr sz="1800"/>
          </a:pPr>
          <a:endParaRPr lang="th-TH"/>
        </a:p>
      </c:txPr>
    </c:legend>
    <c:plotVisOnly val="1"/>
    <c:dispBlanksAs val="gap"/>
  </c:chart>
  <c:txPr>
    <a:bodyPr/>
    <a:lstStyle/>
    <a:p>
      <a:pPr>
        <a:defRPr sz="1600">
          <a:latin typeface="Tahoma" pitchFamily="34" charset="0"/>
          <a:cs typeface="Tahoma" pitchFamily="34" charset="0"/>
        </a:defRPr>
      </a:pPr>
      <a:endParaRPr lang="th-TH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0.32143</cdr:x>
      <cdr:y>0.1554</cdr:y>
    </cdr:from>
    <cdr:to>
      <cdr:x>0.67857</cdr:x>
      <cdr:y>0.37162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571768" y="657220"/>
          <a:ext cx="285752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th-TH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0.16364</cdr:x>
      <cdr:y>0.12</cdr:y>
    </cdr:from>
    <cdr:to>
      <cdr:x>0.72727</cdr:x>
      <cdr:y>0.29067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85884" y="642942"/>
          <a:ext cx="4429156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th-TH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ngsana New" pitchFamily="18" charset="-34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ngsana New" pitchFamily="18" charset="-34"/>
              </a:defRPr>
            </a:lvl1pPr>
          </a:lstStyle>
          <a:p>
            <a:pPr>
              <a:defRPr/>
            </a:pPr>
            <a:fld id="{C8DB9B91-1D28-4AE4-BF6B-8C44D073CD69}" type="datetimeFigureOut">
              <a:rPr lang="th-TH"/>
              <a:pPr>
                <a:defRPr/>
              </a:pPr>
              <a:t>02/12/57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ngsana New" pitchFamily="18" charset="-34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ngsana New" pitchFamily="18" charset="-34"/>
              </a:defRPr>
            </a:lvl1pPr>
          </a:lstStyle>
          <a:p>
            <a:pPr>
              <a:defRPr/>
            </a:pPr>
            <a:fld id="{C816B787-990F-4958-8585-B4F782D21C76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B1D3C-3C5E-425C-9676-D32F0D6CE5AC}" type="datetimeFigureOut">
              <a:rPr lang="en-US"/>
              <a:pPr>
                <a:defRPr/>
              </a:pPr>
              <a:t>12/2/2014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04045-16B6-42A2-AF30-C886059599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51EDC-ACD0-4B38-9EFE-120FDE8B072A}" type="datetimeFigureOut">
              <a:rPr lang="en-US"/>
              <a:pPr>
                <a:defRPr/>
              </a:pPr>
              <a:t>12/2/2014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02C88-8F05-402B-8DB9-266CC4561D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E7103-29FD-4F13-999A-19C70DDE80E2}" type="datetimeFigureOut">
              <a:rPr lang="en-US"/>
              <a:pPr>
                <a:defRPr/>
              </a:pPr>
              <a:t>12/2/2014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C029F-C748-4755-8561-3D9C78AC9D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6C2F5-EB0C-435A-AB4C-E0DF51F97460}" type="datetimeFigureOut">
              <a:rPr lang="en-US"/>
              <a:pPr>
                <a:defRPr/>
              </a:pPr>
              <a:t>12/2/2014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07DD0-88F1-4D05-80DD-BF34B53820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9D459-8A87-4098-BB0A-877964B2F4C5}" type="datetimeFigureOut">
              <a:rPr lang="en-US"/>
              <a:pPr>
                <a:defRPr/>
              </a:pPr>
              <a:t>12/2/2014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BA7D6-88A4-40AF-B379-B0BBEA1A69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48A09-D353-4562-9AE6-9627865C1A09}" type="datetimeFigureOut">
              <a:rPr lang="en-US"/>
              <a:pPr>
                <a:defRPr/>
              </a:pPr>
              <a:t>12/2/2014</a:t>
            </a:fld>
            <a:endParaRPr lang="en-US"/>
          </a:p>
        </p:txBody>
      </p:sp>
      <p:sp>
        <p:nvSpPr>
          <p:cNvPr id="6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61380-62FA-49BF-9F9D-30FCC14C30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9E883-F3F0-44FD-A36E-FCC9E3C85082}" type="datetimeFigureOut">
              <a:rPr lang="en-US"/>
              <a:pPr>
                <a:defRPr/>
              </a:pPr>
              <a:t>12/2/2014</a:t>
            </a:fld>
            <a:endParaRPr lang="en-US"/>
          </a:p>
        </p:txBody>
      </p:sp>
      <p:sp>
        <p:nvSpPr>
          <p:cNvPr id="8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461DF-E04F-462C-A393-A667EDAF68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BAD3F-E646-42F8-8444-1C6C2E574F55}" type="datetimeFigureOut">
              <a:rPr lang="en-US"/>
              <a:pPr>
                <a:defRPr/>
              </a:pPr>
              <a:t>12/2/2014</a:t>
            </a:fld>
            <a:endParaRPr lang="en-US"/>
          </a:p>
        </p:txBody>
      </p:sp>
      <p:sp>
        <p:nvSpPr>
          <p:cNvPr id="4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BAC8B-6FD5-4AA8-AE0F-8B34E786E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22071-1193-40DE-8637-5C148A84558A}" type="datetimeFigureOut">
              <a:rPr lang="en-US"/>
              <a:pPr>
                <a:defRPr/>
              </a:pPr>
              <a:t>12/2/2014</a:t>
            </a:fld>
            <a:endParaRPr lang="en-US"/>
          </a:p>
        </p:txBody>
      </p:sp>
      <p:sp>
        <p:nvSpPr>
          <p:cNvPr id="3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8BA5B-E20A-4EB1-8412-24E0C08731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DD675-61B1-43C5-9FAD-BB055311BD03}" type="datetimeFigureOut">
              <a:rPr lang="en-US"/>
              <a:pPr>
                <a:defRPr/>
              </a:pPr>
              <a:t>12/2/2014</a:t>
            </a:fld>
            <a:endParaRPr lang="en-US"/>
          </a:p>
        </p:txBody>
      </p:sp>
      <p:sp>
        <p:nvSpPr>
          <p:cNvPr id="6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0E30C-0954-4C5B-8E82-08FB472679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CA9BB-62FE-4D30-83C2-DAF88961DF79}" type="datetimeFigureOut">
              <a:rPr lang="en-US"/>
              <a:pPr>
                <a:defRPr/>
              </a:pPr>
              <a:t>12/2/2014</a:t>
            </a:fld>
            <a:endParaRPr lang="en-US"/>
          </a:p>
        </p:txBody>
      </p:sp>
      <p:sp>
        <p:nvSpPr>
          <p:cNvPr id="6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76E5E-15B1-4D1E-8B87-1DFF6956F5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ตัวแทนชื่อเรื่อง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  <a:endParaRPr lang="en-US" smtClean="0"/>
          </a:p>
        </p:txBody>
      </p:sp>
      <p:sp>
        <p:nvSpPr>
          <p:cNvPr id="1027" name="ตัวแทนข้อความ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smtClean="0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005B2DE-00F0-4D27-BAB6-28DEC4D37D3D}" type="datetimeFigureOut">
              <a:rPr lang="en-US"/>
              <a:pPr>
                <a:defRPr/>
              </a:pPr>
              <a:t>12/2/2014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5E82585-66F3-42FF-B541-6A0781C1B9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/>
          </p:cNvSpPr>
          <p:nvPr>
            <p:ph type="ctrTitle"/>
          </p:nvPr>
        </p:nvSpPr>
        <p:spPr>
          <a:xfrm>
            <a:off x="684213" y="1671638"/>
            <a:ext cx="7772400" cy="14700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sz="4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การพัฒนาสาขาสุขภาพช่องปาก</a:t>
            </a:r>
            <a:br>
              <a:rPr lang="th-TH" sz="4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th-TH" sz="4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เขตบริการสุขภาพที่  11</a:t>
            </a:r>
          </a:p>
        </p:txBody>
      </p:sp>
      <p:pic>
        <p:nvPicPr>
          <p:cNvPr id="14338" name="รูปภาพ 2" descr="imagesCA6KW40Y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25" y="3786188"/>
            <a:ext cx="22860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2"/>
          <p:cNvSpPr txBox="1">
            <a:spLocks noChangeArrowheads="1"/>
          </p:cNvSpPr>
          <p:nvPr/>
        </p:nvSpPr>
        <p:spPr bwMode="auto">
          <a:xfrm>
            <a:off x="0" y="-26988"/>
            <a:ext cx="9144000" cy="1066801"/>
          </a:xfrm>
          <a:prstGeom prst="rect">
            <a:avLst/>
          </a:prstGeom>
          <a:solidFill>
            <a:srgbClr val="108CF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en-US" sz="3200" b="1">
                <a:solidFill>
                  <a:schemeClr val="bg1"/>
                </a:solidFill>
                <a:latin typeface="Angsana New" charset="-34"/>
              </a:rPr>
              <a:t>การขับเคลื่อนการพัฒนาระบบบริการสุขภาพ สาขาสุขภาพช่องปาก</a:t>
            </a:r>
          </a:p>
          <a:p>
            <a:pPr algn="ctr"/>
            <a:r>
              <a:rPr lang="th-TH" altLang="en-US" sz="3200" b="1">
                <a:solidFill>
                  <a:schemeClr val="bg1"/>
                </a:solidFill>
                <a:latin typeface="Angsana New" charset="-34"/>
              </a:rPr>
              <a:t>(</a:t>
            </a:r>
            <a:r>
              <a:rPr lang="en-US" altLang="en-US" sz="3200" b="1">
                <a:solidFill>
                  <a:schemeClr val="bg1"/>
                </a:solidFill>
                <a:latin typeface="Angsana New" charset="-34"/>
              </a:rPr>
              <a:t>Oral Health Services Plan</a:t>
            </a:r>
            <a:r>
              <a:rPr lang="th-TH" altLang="en-US" sz="3200" b="1">
                <a:solidFill>
                  <a:schemeClr val="bg1"/>
                </a:solidFill>
                <a:latin typeface="Angsana New" charset="-34"/>
              </a:rPr>
              <a:t>) ปี 2557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14313" y="1571625"/>
            <a:ext cx="8497887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ts val="600"/>
              </a:spcBef>
              <a:defRPr/>
            </a:pPr>
            <a:r>
              <a:rPr lang="en-US" sz="2400" b="1" dirty="0">
                <a:latin typeface="Arial" pitchFamily="34" charset="0"/>
                <a:cs typeface="+mj-cs"/>
              </a:rPr>
              <a:t>4.</a:t>
            </a:r>
            <a:r>
              <a:rPr lang="th-TH" sz="2400" b="1" dirty="0">
                <a:latin typeface="Arial" pitchFamily="34" charset="0"/>
                <a:cs typeface="Angsana New" pitchFamily="18" charset="-34"/>
              </a:rPr>
              <a:t>พัฒนาด้านบริหารจัดการของเขต</a:t>
            </a:r>
            <a:endParaRPr lang="en-US" sz="2400" b="1" dirty="0">
              <a:latin typeface="Arial" pitchFamily="34" charset="0"/>
              <a:cs typeface="+mj-cs"/>
            </a:endParaRPr>
          </a:p>
          <a:p>
            <a:pPr eaLnBrk="0" hangingPunct="0">
              <a:defRPr/>
            </a:pPr>
            <a:r>
              <a:rPr lang="en-US" sz="2400" dirty="0">
                <a:latin typeface="Arial" pitchFamily="34" charset="0"/>
                <a:cs typeface="+mj-cs"/>
              </a:rPr>
              <a:t>- </a:t>
            </a:r>
            <a:r>
              <a:rPr lang="th-TH" sz="2400" dirty="0">
                <a:latin typeface="Arial" pitchFamily="34" charset="0"/>
                <a:cs typeface="+mj-cs"/>
              </a:rPr>
              <a:t>จัดทำแผนความต้องการครุภัณฑ์</a:t>
            </a:r>
            <a:endParaRPr lang="en-US" sz="2400" dirty="0">
              <a:latin typeface="Arial" pitchFamily="34" charset="0"/>
              <a:cs typeface="+mj-cs"/>
            </a:endParaRPr>
          </a:p>
          <a:p>
            <a:pPr eaLnBrk="0" hangingPunct="0">
              <a:defRPr/>
            </a:pPr>
            <a:r>
              <a:rPr lang="en-US" sz="2400" dirty="0">
                <a:latin typeface="Arial" pitchFamily="34" charset="0"/>
                <a:cs typeface="+mj-cs"/>
              </a:rPr>
              <a:t>- </a:t>
            </a:r>
            <a:r>
              <a:rPr lang="th-TH" sz="2400" dirty="0">
                <a:latin typeface="Arial" pitchFamily="34" charset="0"/>
                <a:cs typeface="+mj-cs"/>
              </a:rPr>
              <a:t>จัดทำแผนพัฒนาสิ่งก่อสร้างสำหรับศูนย์ส่งต่อศัลยกรรมช่องปากและแมก</a:t>
            </a:r>
            <a:r>
              <a:rPr lang="th-TH" sz="2400" dirty="0" err="1">
                <a:latin typeface="Arial" pitchFamily="34" charset="0"/>
                <a:cs typeface="+mj-cs"/>
              </a:rPr>
              <a:t>ซิลโลเฟเชียล</a:t>
            </a:r>
            <a:endParaRPr lang="en-US" sz="2400" dirty="0">
              <a:latin typeface="Arial" pitchFamily="34" charset="0"/>
              <a:cs typeface="+mj-cs"/>
            </a:endParaRPr>
          </a:p>
          <a:p>
            <a:pPr eaLnBrk="0" hangingPunct="0">
              <a:buFontTx/>
              <a:buChar char="-"/>
              <a:defRPr/>
            </a:pPr>
            <a:r>
              <a:rPr lang="th-TH" sz="2400" dirty="0">
                <a:latin typeface="Arial" pitchFamily="34" charset="0"/>
                <a:cs typeface="+mj-cs"/>
              </a:rPr>
              <a:t> จัดทำแผนพัฒนาความต้องการ</a:t>
            </a:r>
            <a:r>
              <a:rPr lang="th-TH" sz="2400" dirty="0" err="1">
                <a:latin typeface="Arial" pitchFamily="34" charset="0"/>
                <a:cs typeface="+mj-cs"/>
              </a:rPr>
              <a:t>ทันต</a:t>
            </a:r>
            <a:r>
              <a:rPr lang="th-TH" sz="2400" dirty="0">
                <a:latin typeface="Arial" pitchFamily="34" charset="0"/>
                <a:cs typeface="+mj-cs"/>
              </a:rPr>
              <a:t>บุคลากร และพัฒนา</a:t>
            </a:r>
            <a:r>
              <a:rPr lang="th-TH" sz="2400" dirty="0" err="1">
                <a:latin typeface="Arial" pitchFamily="34" charset="0"/>
                <a:cs typeface="+mj-cs"/>
              </a:rPr>
              <a:t>ทันตแพทย์</a:t>
            </a:r>
            <a:r>
              <a:rPr lang="th-TH" sz="2400" dirty="0">
                <a:latin typeface="Arial" pitchFamily="34" charset="0"/>
                <a:cs typeface="+mj-cs"/>
              </a:rPr>
              <a:t>เฉพาะทางศูนย์ส่งต่อ</a:t>
            </a:r>
          </a:p>
          <a:p>
            <a:pPr eaLnBrk="0" hangingPunct="0">
              <a:defRPr/>
            </a:pPr>
            <a:endParaRPr lang="th-TH" sz="2400" dirty="0">
              <a:latin typeface="Arial" pitchFamily="34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613" name="Group 37"/>
          <p:cNvGraphicFramePr>
            <a:graphicFrameLocks noGrp="1"/>
          </p:cNvGraphicFramePr>
          <p:nvPr/>
        </p:nvGraphicFramePr>
        <p:xfrm>
          <a:off x="250825" y="1122363"/>
          <a:ext cx="8496300" cy="5584825"/>
        </p:xfrm>
        <a:graphic>
          <a:graphicData uri="http://schemas.openxmlformats.org/drawingml/2006/table">
            <a:tbl>
              <a:tblPr/>
              <a:tblGrid>
                <a:gridCol w="1011238"/>
                <a:gridCol w="6088062"/>
                <a:gridCol w="1397000"/>
              </a:tblGrid>
              <a:tr h="568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ลำดับที่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โครงการ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งบประมาณ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(บาท)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19-20 ก.พ.57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ประชุมประชาสัมพันธ์ชี้แจงระบบรับส่งต่อผู้ป่วย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Maxillofacial</a:t>
                      </a: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ประเมินศักยภาพ ในงานประชุม ประชุมติดตามทำแผนความคืบหน้าและทบทวนแผนพัฒนาระบบสุขภาพช่องปากเขต 11 ทั้งหมด เพื่อเสนอผู้ตรวจราชการ ที่จังหวัดสุราษฎร์ธานี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45,228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31 มี.ค -1 เม.ย. 57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ประชุมติดตามความคืบหน้าการดำเนินงานตาม แผนการพัฒนาในระดับเขต หาปัญหา แนวทางการแก้ไข และทบทวนแผน จ.นครศรีธรรมราช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61,576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15-16 พ.ค. 257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ประชุมติดตามขับเคลื่อนแผน และความคืบหน้าการดำเนินงานของศูนย์ส่งต่อผู้ป่วย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Maxillofacial </a:t>
                      </a: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จังหวัดภูเก็ต พร้อมแก้ปัญหาขับเคลื่อน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110,920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4-5 ส.ค. 57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วิเคราะห์ปัญหาในปีนี้ จุดขาด เขียนแผนพัฒนาต่อไปในปีงบประมาณหน้า ประมาณผลลัพธ์ของการระบบส่งต่อ การลดความแออัดของการบริการ การเข้าต่อบริการ เขต 11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26,248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63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ส.ค 57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จัดทำหนังสือ</a:t>
                      </a: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Six Plus Building Block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45,000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63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รวม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288,972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24611" name="Text Box 2"/>
          <p:cNvSpPr txBox="1">
            <a:spLocks noChangeArrowheads="1"/>
          </p:cNvSpPr>
          <p:nvPr/>
        </p:nvSpPr>
        <p:spPr bwMode="auto">
          <a:xfrm>
            <a:off x="0" y="-26988"/>
            <a:ext cx="9144000" cy="1066801"/>
          </a:xfrm>
          <a:prstGeom prst="rect">
            <a:avLst/>
          </a:prstGeom>
          <a:solidFill>
            <a:srgbClr val="108CF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en-US" sz="3200" b="1">
                <a:solidFill>
                  <a:schemeClr val="bg1"/>
                </a:solidFill>
                <a:latin typeface="Angsana New" charset="-34"/>
              </a:rPr>
              <a:t>การเบิกจ่ายงบประมาณ</a:t>
            </a:r>
          </a:p>
          <a:p>
            <a:pPr algn="ctr"/>
            <a:r>
              <a:rPr lang="th-TH" altLang="en-US" sz="3200" b="1">
                <a:solidFill>
                  <a:schemeClr val="bg1"/>
                </a:solidFill>
                <a:latin typeface="Angsana New" charset="-34"/>
              </a:rPr>
              <a:t>ปี 255</a:t>
            </a:r>
            <a:r>
              <a:rPr lang="en-US" altLang="en-US" sz="3200" b="1">
                <a:solidFill>
                  <a:schemeClr val="bg1"/>
                </a:solidFill>
                <a:latin typeface="Angsana New" charset="-34"/>
              </a:rPr>
              <a:t>7</a:t>
            </a:r>
            <a:endParaRPr lang="th-TH" altLang="en-US" sz="3200" b="1">
              <a:solidFill>
                <a:schemeClr val="bg1"/>
              </a:solidFill>
              <a:latin typeface="Angsana New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8" name="WordArt 6"/>
          <p:cNvSpPr>
            <a:spLocks noChangeArrowheads="1" noChangeShapeType="1" noTextEdit="1"/>
          </p:cNvSpPr>
          <p:nvPr/>
        </p:nvSpPr>
        <p:spPr bwMode="auto">
          <a:xfrm>
            <a:off x="1116013" y="1628775"/>
            <a:ext cx="6769100" cy="29527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th-TH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ปีงบประมาณ 2558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2"/>
          <p:cNvSpPr txBox="1">
            <a:spLocks noChangeArrowheads="1"/>
          </p:cNvSpPr>
          <p:nvPr/>
        </p:nvSpPr>
        <p:spPr bwMode="auto">
          <a:xfrm>
            <a:off x="0" y="-26988"/>
            <a:ext cx="9144000" cy="1077913"/>
          </a:xfrm>
          <a:prstGeom prst="rect">
            <a:avLst/>
          </a:prstGeom>
          <a:solidFill>
            <a:srgbClr val="108CF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en-US" sz="3200" b="1">
                <a:solidFill>
                  <a:schemeClr val="bg1"/>
                </a:solidFill>
                <a:latin typeface="Angsana New" charset="-34"/>
              </a:rPr>
              <a:t>แผนการใช้งบประมาณ</a:t>
            </a:r>
          </a:p>
          <a:p>
            <a:pPr algn="ctr"/>
            <a:r>
              <a:rPr lang="th-TH" altLang="en-US" sz="3200" b="1">
                <a:solidFill>
                  <a:schemeClr val="bg1"/>
                </a:solidFill>
                <a:latin typeface="Angsana New" charset="-34"/>
              </a:rPr>
              <a:t> ปี 255</a:t>
            </a:r>
            <a:r>
              <a:rPr lang="en-US" altLang="en-US" sz="3200" b="1">
                <a:solidFill>
                  <a:schemeClr val="bg1"/>
                </a:solidFill>
                <a:latin typeface="Angsana New" charset="-34"/>
              </a:rPr>
              <a:t>8</a:t>
            </a:r>
            <a:endParaRPr lang="th-TH" altLang="en-US" sz="3200" b="1">
              <a:solidFill>
                <a:schemeClr val="bg1"/>
              </a:solidFill>
              <a:latin typeface="Angsana New" charset="-34"/>
            </a:endParaRPr>
          </a:p>
        </p:txBody>
      </p:sp>
      <p:graphicFrame>
        <p:nvGraphicFramePr>
          <p:cNvPr id="25652" name="Group 52"/>
          <p:cNvGraphicFramePr>
            <a:graphicFrameLocks noGrp="1"/>
          </p:cNvGraphicFramePr>
          <p:nvPr/>
        </p:nvGraphicFramePr>
        <p:xfrm>
          <a:off x="179388" y="1268413"/>
          <a:ext cx="8785225" cy="5095875"/>
        </p:xfrm>
        <a:graphic>
          <a:graphicData uri="http://schemas.openxmlformats.org/drawingml/2006/table">
            <a:tbl>
              <a:tblPr/>
              <a:tblGrid>
                <a:gridCol w="1166812"/>
                <a:gridCol w="5564188"/>
                <a:gridCol w="2054225"/>
              </a:tblGrid>
              <a:tr h="904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ลำดับที่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โครงการ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งบประมาณ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(บาท)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819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kumimoji="0" lang="th-TH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อบรมทันตแพทย์ผู้จัดการสุขภาพช่องปากระดับ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Cup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Cup Manager</a:t>
                      </a: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)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380,000 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938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การพัฒนาเครือข่ายการส่งต่อ (ศัลยกรรมฯ /เด็ก)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และสารสนเทศ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0,000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819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ประชุมติดตามการดำเนินงาน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50,000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817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4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แลกเปลี่ยนเรียนรู้และนำเสนอนวัตกรรมทางทันตสาธารณสุข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300,000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96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รวม 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980,000</a:t>
                      </a:r>
                      <a:endParaRPr kumimoji="0" lang="th-TH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25632" name="Text Box 2"/>
          <p:cNvSpPr txBox="1">
            <a:spLocks noChangeArrowheads="1"/>
          </p:cNvSpPr>
          <p:nvPr/>
        </p:nvSpPr>
        <p:spPr bwMode="auto">
          <a:xfrm>
            <a:off x="0" y="-26988"/>
            <a:ext cx="9144000" cy="1066801"/>
          </a:xfrm>
          <a:prstGeom prst="rect">
            <a:avLst/>
          </a:prstGeom>
          <a:solidFill>
            <a:srgbClr val="108CF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en-US" sz="3200" b="1">
                <a:solidFill>
                  <a:schemeClr val="bg1"/>
                </a:solidFill>
                <a:latin typeface="Angsana New" charset="-34"/>
              </a:rPr>
              <a:t>แผนการพัฒนาระบบบริการสุขภาพ สาขาสุขภาพช่องปาก</a:t>
            </a:r>
          </a:p>
          <a:p>
            <a:pPr algn="ctr"/>
            <a:r>
              <a:rPr lang="th-TH" altLang="en-US" sz="3200" b="1">
                <a:solidFill>
                  <a:schemeClr val="bg1"/>
                </a:solidFill>
                <a:latin typeface="Angsana New" charset="-34"/>
              </a:rPr>
              <a:t>(</a:t>
            </a:r>
            <a:r>
              <a:rPr lang="en-US" altLang="en-US" sz="3200" b="1">
                <a:solidFill>
                  <a:schemeClr val="bg1"/>
                </a:solidFill>
                <a:latin typeface="Angsana New" charset="-34"/>
              </a:rPr>
              <a:t>Oral Health Services Plan</a:t>
            </a:r>
            <a:r>
              <a:rPr lang="th-TH" altLang="en-US" sz="3200" b="1">
                <a:solidFill>
                  <a:schemeClr val="bg1"/>
                </a:solidFill>
                <a:latin typeface="Angsana New" charset="-34"/>
              </a:rPr>
              <a:t>) ปี 2558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2"/>
          <p:cNvSpPr txBox="1">
            <a:spLocks noChangeArrowheads="1"/>
          </p:cNvSpPr>
          <p:nvPr/>
        </p:nvSpPr>
        <p:spPr bwMode="auto">
          <a:xfrm>
            <a:off x="0" y="-26988"/>
            <a:ext cx="9144000" cy="1066801"/>
          </a:xfrm>
          <a:prstGeom prst="rect">
            <a:avLst/>
          </a:prstGeom>
          <a:solidFill>
            <a:srgbClr val="108CF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en-US" sz="3200" b="1">
                <a:solidFill>
                  <a:schemeClr val="bg1"/>
                </a:solidFill>
                <a:latin typeface="Angsana New" charset="-34"/>
              </a:rPr>
              <a:t>เป้าหมายงานบริการสุขภาพช่องปาก</a:t>
            </a:r>
          </a:p>
          <a:p>
            <a:pPr algn="ctr"/>
            <a:r>
              <a:rPr lang="th-TH" altLang="en-US" sz="3200" b="1">
                <a:solidFill>
                  <a:schemeClr val="bg1"/>
                </a:solidFill>
                <a:latin typeface="Angsana New" charset="-34"/>
              </a:rPr>
              <a:t>ปี 2558</a:t>
            </a:r>
          </a:p>
        </p:txBody>
      </p:sp>
      <p:graphicFrame>
        <p:nvGraphicFramePr>
          <p:cNvPr id="26662" name="Group 38"/>
          <p:cNvGraphicFramePr>
            <a:graphicFrameLocks noGrp="1"/>
          </p:cNvGraphicFramePr>
          <p:nvPr/>
        </p:nvGraphicFramePr>
        <p:xfrm>
          <a:off x="111125" y="1379538"/>
          <a:ext cx="8964613" cy="4994275"/>
        </p:xfrm>
        <a:graphic>
          <a:graphicData uri="http://schemas.openxmlformats.org/drawingml/2006/table">
            <a:tbl>
              <a:tblPr/>
              <a:tblGrid>
                <a:gridCol w="947738"/>
                <a:gridCol w="2586037"/>
                <a:gridCol w="5430838"/>
              </a:tblGrid>
              <a:tr h="720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เป้าหมาย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823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1.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ลดโรค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เด็กอายุ ๓ ปี มีฟันผุไม่เกินร้อยละ ๕๐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027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r>
                        <a:rPr kumimoji="0" lang="th-TH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ลดระยะเวลารอคอย (คิว)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ผู้สูงอายุที่ต้องการใส่ฟันเทียม ถอดได้ทุกชนิด มีระยะเวลารอทำฟันเทียม ไม่เกิน ๖ เดือน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198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เพิ่มการเข้าถึงบริการสุขภาพ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ประชากรไทยทั้งหมด มีอัตราการใช้บริการสุขภาพช่องปากในด้านส่งเสริม/ ป้องกัน/ รักษา/ ฟื้นฟู มากกว่าร้อยละ ๒๐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223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4.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งานบริการในปฐมภูมิ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รพ.สต./ ศสม. มีการจัดบริการสุขภาพช่องปาก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โดยทันตแพทย์/ ทันตาภิบาล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ไม่น้อยกว่าร้อยละ 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2252663" y="452438"/>
            <a:ext cx="4248150" cy="1344612"/>
          </a:xfrm>
        </p:spPr>
        <p:txBody>
          <a:bodyPr/>
          <a:lstStyle/>
          <a:p>
            <a:pPr eaLnBrk="1" hangingPunct="1"/>
            <a:r>
              <a:rPr lang="en-US" sz="6000" b="1" smtClean="0">
                <a:solidFill>
                  <a:srgbClr val="FF6600"/>
                </a:solidFill>
                <a:latin typeface="Angsana New" charset="-34"/>
                <a:cs typeface="Angsana New" charset="-34"/>
              </a:rPr>
              <a:t> Thank  you</a:t>
            </a:r>
          </a:p>
        </p:txBody>
      </p:sp>
      <p:pic>
        <p:nvPicPr>
          <p:cNvPr id="11" name="ตัวยึดเนื้อหา 10" descr="imagesCAYX9BC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9028" y="1796819"/>
            <a:ext cx="1796708" cy="2400267"/>
          </a:xfrm>
          <a:effectLst>
            <a:softEdge rad="112500"/>
          </a:effectLst>
        </p:spPr>
      </p:pic>
      <p:pic>
        <p:nvPicPr>
          <p:cNvPr id="13" name="รูปภาพ 12" descr="imagesCATEGLW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4216" y="1892829"/>
            <a:ext cx="1770232" cy="2304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รูปภาพ 13" descr="imagesCAMSC27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61315" y="1892829"/>
            <a:ext cx="1794661" cy="24002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รูปภาพ 14" descr="imagesCA838NZ4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716016" y="1892829"/>
            <a:ext cx="1728192" cy="24002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สี่เหลี่ยมผืนผ้า 5"/>
          <p:cNvSpPr/>
          <p:nvPr/>
        </p:nvSpPr>
        <p:spPr>
          <a:xfrm>
            <a:off x="142875" y="333375"/>
            <a:ext cx="4214813" cy="259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th-TH" altLang="en-US" sz="2000" b="1" dirty="0">
              <a:solidFill>
                <a:srgbClr val="C00000"/>
              </a:solidFill>
              <a:latin typeface="Angsana New" pitchFamily="18" charset="-34"/>
              <a:cs typeface="Angsana New" pitchFamily="18" charset="-34"/>
            </a:endParaRPr>
          </a:p>
          <a:p>
            <a:pPr>
              <a:defRPr/>
            </a:pPr>
            <a:r>
              <a:rPr lang="th-TH" altLang="en-US" sz="2000" b="1" dirty="0">
                <a:solidFill>
                  <a:srgbClr val="C00000"/>
                </a:solidFill>
                <a:latin typeface="Angsana New" pitchFamily="18" charset="-34"/>
                <a:cs typeface="Angsana New" pitchFamily="18" charset="-34"/>
              </a:rPr>
              <a:t>ผลสำรวจสภาวะสุขภาพ ปี 55, 56 </a:t>
            </a:r>
            <a:endParaRPr lang="en-US" altLang="en-US" sz="2000" b="1" dirty="0">
              <a:solidFill>
                <a:srgbClr val="C00000"/>
              </a:solidFill>
              <a:latin typeface="Angsana New" pitchFamily="18" charset="-34"/>
              <a:cs typeface="Angsana New" pitchFamily="18" charset="-34"/>
            </a:endParaRPr>
          </a:p>
          <a:p>
            <a:pPr>
              <a:buFontTx/>
              <a:buChar char="•"/>
              <a:defRPr/>
            </a:pPr>
            <a:r>
              <a:rPr lang="th-TH" altLang="en-US" sz="2000" dirty="0">
                <a:solidFill>
                  <a:srgbClr val="000000"/>
                </a:solidFill>
                <a:latin typeface="Angsana New" pitchFamily="18" charset="-34"/>
                <a:cs typeface="Angsana New" pitchFamily="18" charset="-34"/>
              </a:rPr>
              <a:t> เด็กอายุ 3 </a:t>
            </a:r>
            <a:r>
              <a:rPr lang="en-US" altLang="en-US" sz="2000" dirty="0">
                <a:solidFill>
                  <a:srgbClr val="000000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altLang="en-US" sz="2000" dirty="0">
                <a:solidFill>
                  <a:srgbClr val="000000"/>
                </a:solidFill>
                <a:latin typeface="Angsana New" pitchFamily="18" charset="-34"/>
                <a:cs typeface="Angsana New" pitchFamily="18" charset="-34"/>
              </a:rPr>
              <a:t>ปี ฟันน้ำนมผุ   54.5, </a:t>
            </a:r>
            <a:r>
              <a:rPr lang="th-TH" altLang="en-US" sz="2000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52.4 </a:t>
            </a:r>
            <a:r>
              <a:rPr lang="en-US" altLang="en-US" sz="2000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%</a:t>
            </a:r>
          </a:p>
          <a:p>
            <a:pPr>
              <a:buFontTx/>
              <a:buChar char="•"/>
              <a:defRPr/>
            </a:pPr>
            <a:r>
              <a:rPr lang="th-TH" altLang="en-US" sz="2000" dirty="0">
                <a:solidFill>
                  <a:srgbClr val="000000"/>
                </a:solidFill>
                <a:latin typeface="Angsana New" pitchFamily="18" charset="-34"/>
                <a:cs typeface="Angsana New" pitchFamily="18" charset="-34"/>
              </a:rPr>
              <a:t> เด็กอายุ </a:t>
            </a:r>
            <a:r>
              <a:rPr lang="en-US" altLang="en-US" sz="2000" dirty="0">
                <a:solidFill>
                  <a:srgbClr val="000000"/>
                </a:solidFill>
                <a:latin typeface="Angsana New" pitchFamily="18" charset="-34"/>
                <a:cs typeface="Angsana New" pitchFamily="18" charset="-34"/>
              </a:rPr>
              <a:t>12</a:t>
            </a:r>
            <a:r>
              <a:rPr lang="th-TH" altLang="en-US" sz="2000" dirty="0">
                <a:solidFill>
                  <a:srgbClr val="000000"/>
                </a:solidFill>
                <a:latin typeface="Angsana New" pitchFamily="18" charset="-34"/>
                <a:cs typeface="Angsana New" pitchFamily="18" charset="-34"/>
              </a:rPr>
              <a:t> ปี ฟันแท้ผุ   53.2</a:t>
            </a:r>
            <a:r>
              <a:rPr lang="en-US" altLang="en-US" sz="2000" dirty="0">
                <a:solidFill>
                  <a:srgbClr val="000000"/>
                </a:solidFill>
                <a:latin typeface="Angsana New" pitchFamily="18" charset="-34"/>
                <a:cs typeface="Angsana New" pitchFamily="18" charset="-34"/>
              </a:rPr>
              <a:t>,</a:t>
            </a:r>
            <a:r>
              <a:rPr lang="th-TH" altLang="en-US" sz="2000" dirty="0">
                <a:solidFill>
                  <a:srgbClr val="000000"/>
                </a:solidFill>
                <a:latin typeface="Angsana New" pitchFamily="18" charset="-34"/>
                <a:cs typeface="Angsana New" pitchFamily="18" charset="-34"/>
              </a:rPr>
              <a:t> 51.7</a:t>
            </a:r>
            <a:r>
              <a:rPr lang="en-US" altLang="en-US" sz="2000" dirty="0">
                <a:solidFill>
                  <a:srgbClr val="000000"/>
                </a:solidFill>
                <a:latin typeface="Angsana New" pitchFamily="18" charset="-34"/>
                <a:cs typeface="Angsana New" pitchFamily="18" charset="-34"/>
              </a:rPr>
              <a:t> %</a:t>
            </a:r>
            <a:endParaRPr lang="th-TH" altLang="en-US" sz="2000" dirty="0">
              <a:solidFill>
                <a:srgbClr val="000000"/>
              </a:solidFill>
              <a:latin typeface="Angsana New" pitchFamily="18" charset="-34"/>
              <a:cs typeface="Angsana New" pitchFamily="18" charset="-34"/>
            </a:endParaRPr>
          </a:p>
          <a:p>
            <a:pPr>
              <a:buFontTx/>
              <a:buChar char="•"/>
              <a:defRPr/>
            </a:pPr>
            <a:r>
              <a:rPr lang="th-TH" altLang="en-US" sz="2000" dirty="0">
                <a:solidFill>
                  <a:srgbClr val="000000"/>
                </a:solidFill>
                <a:latin typeface="Angsana New" pitchFamily="18" charset="-34"/>
                <a:cs typeface="Angsana New" pitchFamily="18" charset="-34"/>
              </a:rPr>
              <a:t> ผู้สูงอายุมีฟันคู่สบมากกว่า 4 คู่   35.3</a:t>
            </a:r>
            <a:r>
              <a:rPr lang="en-US" altLang="en-US" sz="2000" dirty="0">
                <a:solidFill>
                  <a:srgbClr val="000000"/>
                </a:solidFill>
                <a:latin typeface="Angsana New" pitchFamily="18" charset="-34"/>
                <a:cs typeface="Angsana New" pitchFamily="18" charset="-34"/>
              </a:rPr>
              <a:t>,</a:t>
            </a:r>
            <a:r>
              <a:rPr lang="th-TH" altLang="en-US" sz="2000" dirty="0">
                <a:solidFill>
                  <a:srgbClr val="000000"/>
                </a:solidFill>
                <a:latin typeface="Angsana New" pitchFamily="18" charset="-34"/>
                <a:cs typeface="Angsana New" pitchFamily="18" charset="-34"/>
              </a:rPr>
              <a:t> 38.8</a:t>
            </a:r>
            <a:r>
              <a:rPr lang="en-US" altLang="en-US" sz="2000" dirty="0">
                <a:solidFill>
                  <a:srgbClr val="000000"/>
                </a:solidFill>
                <a:latin typeface="Angsana New" pitchFamily="18" charset="-34"/>
                <a:cs typeface="Angsana New" pitchFamily="18" charset="-34"/>
              </a:rPr>
              <a:t> %</a:t>
            </a:r>
            <a:r>
              <a:rPr lang="th-TH" altLang="en-US" sz="2000" dirty="0">
                <a:solidFill>
                  <a:srgbClr val="000000"/>
                </a:solidFill>
                <a:latin typeface="Angsana New" pitchFamily="18" charset="-34"/>
                <a:cs typeface="Angsana New" pitchFamily="18" charset="-34"/>
              </a:rPr>
              <a:t>  </a:t>
            </a:r>
            <a:br>
              <a:rPr lang="th-TH" altLang="en-US" sz="2000" dirty="0">
                <a:solidFill>
                  <a:srgbClr val="000000"/>
                </a:solidFill>
                <a:latin typeface="Angsana New" pitchFamily="18" charset="-34"/>
                <a:cs typeface="Angsana New" pitchFamily="18" charset="-34"/>
              </a:rPr>
            </a:br>
            <a:r>
              <a:rPr lang="th-TH" altLang="en-US" sz="2000" dirty="0">
                <a:solidFill>
                  <a:srgbClr val="000000"/>
                </a:solidFill>
                <a:latin typeface="Angsana New" pitchFamily="18" charset="-34"/>
                <a:cs typeface="Angsana New" pitchFamily="18" charset="-34"/>
              </a:rPr>
              <a:t/>
            </a:r>
            <a:br>
              <a:rPr lang="th-TH" altLang="en-US" sz="2000" dirty="0">
                <a:solidFill>
                  <a:srgbClr val="000000"/>
                </a:solidFill>
                <a:latin typeface="Angsana New" pitchFamily="18" charset="-34"/>
                <a:cs typeface="Angsana New" pitchFamily="18" charset="-34"/>
              </a:rPr>
            </a:br>
            <a:endParaRPr lang="th-TH" altLang="en-US" sz="2000" dirty="0">
              <a:solidFill>
                <a:srgbClr val="0000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7" name="สี่เหลี่ยมมุมมน 6"/>
          <p:cNvSpPr/>
          <p:nvPr/>
        </p:nvSpPr>
        <p:spPr>
          <a:xfrm>
            <a:off x="1000125" y="192088"/>
            <a:ext cx="2214563" cy="3571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altLang="en-US" sz="2400" b="1" dirty="0">
                <a:solidFill>
                  <a:srgbClr val="FFFFFF"/>
                </a:solidFill>
                <a:latin typeface="Angsana New" pitchFamily="18" charset="-34"/>
                <a:cs typeface="Angsana New" pitchFamily="18" charset="-34"/>
              </a:rPr>
              <a:t>สภาพปัญหา</a:t>
            </a: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4589463" y="4000500"/>
            <a:ext cx="4268787" cy="25844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altLang="en-US" sz="2000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  <a:cs typeface="Angsana New" pitchFamily="18" charset="-34"/>
              </a:rPr>
              <a:t>ลดอัตราป่วย</a:t>
            </a:r>
            <a:r>
              <a:rPr lang="th-TH" alt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  <a:cs typeface="Angsana New" pitchFamily="18" charset="-34"/>
              </a:rPr>
              <a:t> </a:t>
            </a:r>
            <a:endParaRPr lang="en-US" altLang="en-US" sz="20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 marL="742950" lvl="1" indent="-2857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alt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  <a:cs typeface="Angsana New" pitchFamily="18" charset="-34"/>
              </a:rPr>
              <a:t>เด็กอายุ 3 ปี มีฟันน้ำนมผุ ไม่เกินร้อยละ 50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altLang="en-US" sz="2000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  <a:cs typeface="Angsana New" pitchFamily="18" charset="-34"/>
              </a:rPr>
              <a:t>ลดระยะเวลารอคอย (คิว)</a:t>
            </a:r>
          </a:p>
          <a:p>
            <a:pPr marL="742950" lvl="1" indent="-2857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alt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  <a:cs typeface="Angsana New" pitchFamily="18" charset="-34"/>
              </a:rPr>
              <a:t>ผู้สูงอายุ รอคิวทำฟันเทียม ไม่เกิน 6 เดือน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altLang="en-US" sz="2000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  <a:cs typeface="Angsana New" pitchFamily="18" charset="-34"/>
              </a:rPr>
              <a:t>เพิ่มการเข้าถึงบริการสุขภาพช่องปาก</a:t>
            </a:r>
          </a:p>
          <a:p>
            <a:pPr marL="742950" lvl="1" indent="-2857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alt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  <a:cs typeface="Angsana New" pitchFamily="18" charset="-34"/>
              </a:rPr>
              <a:t>ประชาชนทุกกลุ่ม เข้าถึงบริการฯ ร้อยละ 20</a:t>
            </a:r>
          </a:p>
        </p:txBody>
      </p:sp>
      <p:sp>
        <p:nvSpPr>
          <p:cNvPr id="11" name="สี่เหลี่ยมมุมมน 10"/>
          <p:cNvSpPr/>
          <p:nvPr/>
        </p:nvSpPr>
        <p:spPr>
          <a:xfrm>
            <a:off x="5795963" y="3857625"/>
            <a:ext cx="2233612" cy="3571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altLang="en-US" sz="2400" b="1" dirty="0">
                <a:solidFill>
                  <a:srgbClr val="FFFFFF"/>
                </a:solidFill>
                <a:latin typeface="Angsana New" pitchFamily="18" charset="-34"/>
                <a:cs typeface="Angsana New" pitchFamily="18" charset="-34"/>
              </a:rPr>
              <a:t>เป้าหมายผลลัพธ์ ปี 60</a:t>
            </a: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214313" y="4005263"/>
            <a:ext cx="4195762" cy="25844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th-TH" altLang="en-US" sz="2000" dirty="0">
                <a:solidFill>
                  <a:srgbClr val="000000"/>
                </a:solidFill>
                <a:latin typeface="Angsana New" pitchFamily="18" charset="-34"/>
                <a:cs typeface="Angsana New" pitchFamily="18" charset="-34"/>
              </a:rPr>
              <a:t>รพ.สต. อย่างน้อย </a:t>
            </a:r>
            <a:r>
              <a:rPr lang="th-TH" altLang="en-US" sz="2000" u="sng" dirty="0">
                <a:solidFill>
                  <a:srgbClr val="000000"/>
                </a:solidFill>
                <a:latin typeface="Angsana New" pitchFamily="18" charset="-34"/>
                <a:cs typeface="Angsana New" pitchFamily="18" charset="-34"/>
              </a:rPr>
              <a:t>ร้อยละ 5</a:t>
            </a:r>
            <a:r>
              <a:rPr lang="en-US" altLang="en-US" sz="2000" u="sng" dirty="0">
                <a:solidFill>
                  <a:srgbClr val="000000"/>
                </a:solidFill>
                <a:latin typeface="Angsana New" pitchFamily="18" charset="-34"/>
                <a:cs typeface="Angsana New" pitchFamily="18" charset="-34"/>
              </a:rPr>
              <a:t>5</a:t>
            </a:r>
            <a:r>
              <a:rPr lang="th-TH" altLang="en-US" sz="2000" u="sng" dirty="0">
                <a:solidFill>
                  <a:srgbClr val="000000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altLang="en-US" sz="2000" dirty="0">
                <a:solidFill>
                  <a:srgbClr val="000000"/>
                </a:solidFill>
                <a:latin typeface="Angsana New" pitchFamily="18" charset="-34"/>
                <a:cs typeface="Angsana New" pitchFamily="18" charset="-34"/>
              </a:rPr>
              <a:t>มีทันตบุคลากร</a:t>
            </a:r>
            <a:br>
              <a:rPr lang="th-TH" altLang="en-US" sz="2000" dirty="0">
                <a:solidFill>
                  <a:srgbClr val="000000"/>
                </a:solidFill>
                <a:latin typeface="Angsana New" pitchFamily="18" charset="-34"/>
                <a:cs typeface="Angsana New" pitchFamily="18" charset="-34"/>
              </a:rPr>
            </a:br>
            <a:r>
              <a:rPr lang="th-TH" altLang="en-US" sz="2000" dirty="0">
                <a:solidFill>
                  <a:srgbClr val="000000"/>
                </a:solidFill>
                <a:latin typeface="Angsana New" pitchFamily="18" charset="-34"/>
                <a:cs typeface="Angsana New" pitchFamily="18" charset="-34"/>
              </a:rPr>
              <a:t>  ให้บริการสุขภาพช่องปาก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th-TH" altLang="en-US" sz="2000" dirty="0">
                <a:solidFill>
                  <a:srgbClr val="000000"/>
                </a:solidFill>
                <a:latin typeface="Angsana New" pitchFamily="18" charset="-34"/>
                <a:cs typeface="Angsana New" pitchFamily="18" charset="-34"/>
              </a:rPr>
              <a:t>พัฒนา </a:t>
            </a:r>
            <a:r>
              <a:rPr lang="th-TH" altLang="en-US" sz="2000" u="sng" dirty="0">
                <a:solidFill>
                  <a:srgbClr val="000000"/>
                </a:solidFill>
                <a:latin typeface="Angsana New" pitchFamily="18" charset="-34"/>
                <a:cs typeface="Angsana New" pitchFamily="18" charset="-34"/>
              </a:rPr>
              <a:t>รพ.ให้มีศักยภาพ</a:t>
            </a:r>
            <a:r>
              <a:rPr lang="th-TH" altLang="en-US" sz="2000" dirty="0">
                <a:solidFill>
                  <a:srgbClr val="000000"/>
                </a:solidFill>
                <a:latin typeface="Angsana New" pitchFamily="18" charset="-34"/>
                <a:cs typeface="Angsana New" pitchFamily="18" charset="-34"/>
              </a:rPr>
              <a:t>การให้บริการตาม</a:t>
            </a:r>
            <a:br>
              <a:rPr lang="th-TH" altLang="en-US" sz="2000" dirty="0">
                <a:solidFill>
                  <a:srgbClr val="000000"/>
                </a:solidFill>
                <a:latin typeface="Angsana New" pitchFamily="18" charset="-34"/>
                <a:cs typeface="Angsana New" pitchFamily="18" charset="-34"/>
              </a:rPr>
            </a:br>
            <a:r>
              <a:rPr lang="th-TH" altLang="en-US" sz="2000" dirty="0">
                <a:solidFill>
                  <a:srgbClr val="000000"/>
                </a:solidFill>
                <a:latin typeface="Angsana New" pitchFamily="18" charset="-34"/>
                <a:cs typeface="Angsana New" pitchFamily="18" charset="-34"/>
              </a:rPr>
              <a:t>  เกณฑ์ </a:t>
            </a:r>
            <a:r>
              <a:rPr lang="en-US" altLang="en-US" sz="2000" dirty="0">
                <a:solidFill>
                  <a:srgbClr val="000000"/>
                </a:solidFill>
                <a:latin typeface="Angsana New" pitchFamily="18" charset="-34"/>
                <a:cs typeface="Angsana New" pitchFamily="18" charset="-34"/>
              </a:rPr>
              <a:t>SP</a:t>
            </a:r>
            <a:r>
              <a:rPr lang="th-TH" altLang="en-US" sz="2000" dirty="0">
                <a:solidFill>
                  <a:srgbClr val="000000"/>
                </a:solidFill>
                <a:latin typeface="Angsana New" pitchFamily="18" charset="-34"/>
                <a:cs typeface="Angsana New" pitchFamily="18" charset="-34"/>
              </a:rPr>
              <a:t> และมี</a:t>
            </a:r>
            <a:r>
              <a:rPr lang="th-TH" altLang="en-US" sz="2000" u="sng" dirty="0">
                <a:solidFill>
                  <a:srgbClr val="000000"/>
                </a:solidFill>
                <a:latin typeface="Angsana New" pitchFamily="18" charset="-34"/>
                <a:cs typeface="Angsana New" pitchFamily="18" charset="-34"/>
              </a:rPr>
              <a:t>ระบบ รับ-ส่งต่อผู้ป่วย </a:t>
            </a:r>
          </a:p>
        </p:txBody>
      </p:sp>
      <p:sp>
        <p:nvSpPr>
          <p:cNvPr id="13" name="สี่เหลี่ยมมุมมน 12"/>
          <p:cNvSpPr/>
          <p:nvPr/>
        </p:nvSpPr>
        <p:spPr>
          <a:xfrm>
            <a:off x="1081088" y="3857625"/>
            <a:ext cx="2214562" cy="3571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altLang="en-US" sz="2400" b="1" dirty="0">
                <a:solidFill>
                  <a:srgbClr val="FFFFFF"/>
                </a:solidFill>
                <a:latin typeface="Angsana New" pitchFamily="18" charset="-34"/>
                <a:cs typeface="Angsana New" pitchFamily="18" charset="-34"/>
              </a:rPr>
              <a:t>เป้าหมายบริการ ปี 60</a:t>
            </a:r>
          </a:p>
        </p:txBody>
      </p:sp>
      <p:sp>
        <p:nvSpPr>
          <p:cNvPr id="15" name="สี่เหลี่ยมผืนผ้า 14"/>
          <p:cNvSpPr/>
          <p:nvPr/>
        </p:nvSpPr>
        <p:spPr>
          <a:xfrm>
            <a:off x="1341438" y="3071813"/>
            <a:ext cx="7588250" cy="71913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altLang="en-US" sz="2400" b="1" dirty="0">
                <a:solidFill>
                  <a:srgbClr val="C00000"/>
                </a:solidFill>
                <a:latin typeface="Angsana New" pitchFamily="18" charset="-34"/>
                <a:cs typeface="Angsana New" pitchFamily="18" charset="-34"/>
              </a:rPr>
              <a:t> เพิ่มหน่วยบริการและคุณภาพการให้บริการสุขภาพช่องปาก</a:t>
            </a:r>
          </a:p>
        </p:txBody>
      </p:sp>
      <p:sp>
        <p:nvSpPr>
          <p:cNvPr id="17" name="รูปห้าเหลี่ยม 16"/>
          <p:cNvSpPr/>
          <p:nvPr/>
        </p:nvSpPr>
        <p:spPr>
          <a:xfrm>
            <a:off x="71438" y="3068638"/>
            <a:ext cx="1214437" cy="642937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400" b="1" dirty="0">
                <a:solidFill>
                  <a:srgbClr val="FFFFFF"/>
                </a:solidFill>
                <a:latin typeface="Angsana New" pitchFamily="18" charset="-34"/>
                <a:cs typeface="Angsana New" pitchFamily="18" charset="-34"/>
              </a:rPr>
              <a:t>มาตรการ</a:t>
            </a: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4572000" y="285750"/>
            <a:ext cx="4357688" cy="2667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buFontTx/>
              <a:buChar char="•"/>
              <a:defRPr/>
            </a:pPr>
            <a:r>
              <a:rPr lang="th-TH" altLang="en-US" sz="2000" dirty="0">
                <a:solidFill>
                  <a:srgbClr val="000000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altLang="en-US" sz="2000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รพ.สต.</a:t>
            </a:r>
            <a:r>
              <a:rPr lang="en-US" altLang="en-US" sz="2000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/</a:t>
            </a:r>
            <a:r>
              <a:rPr lang="th-TH" altLang="en-US" sz="2000" dirty="0" err="1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ศสม</a:t>
            </a:r>
            <a:r>
              <a:rPr lang="th-TH" altLang="en-US" sz="2000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. ร้อยละ 54.7 จัดบริการ</a:t>
            </a:r>
            <a:r>
              <a:rPr lang="th-TH" altLang="en-US" sz="2000" dirty="0" err="1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ทันต</a:t>
            </a:r>
            <a:r>
              <a:rPr lang="th-TH" altLang="en-US" sz="2000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ฯตามเกณฑ์  เมื่อเทียบกับปี 2556  ร้อยละ 14 </a:t>
            </a:r>
            <a:r>
              <a:rPr lang="th-TH" sz="2000" dirty="0">
                <a:latin typeface="DilleniaUPC" pitchFamily="18" charset="-34"/>
              </a:rPr>
              <a:t>(เกณฑ์</a:t>
            </a:r>
            <a:r>
              <a:rPr lang="en-US" sz="2000" dirty="0">
                <a:latin typeface="DilleniaUPC" pitchFamily="18" charset="-34"/>
                <a:cs typeface="Tahoma" pitchFamily="34" charset="0"/>
              </a:rPr>
              <a:t> &gt;</a:t>
            </a:r>
            <a:r>
              <a:rPr lang="th-TH" sz="2000" dirty="0">
                <a:latin typeface="DilleniaUPC" pitchFamily="18" charset="-34"/>
              </a:rPr>
              <a:t>ร้อยละ </a:t>
            </a:r>
            <a:r>
              <a:rPr lang="en-US" sz="2000" dirty="0">
                <a:latin typeface="DilleniaUPC" pitchFamily="18" charset="-34"/>
                <a:cs typeface="Tahoma" pitchFamily="34" charset="0"/>
              </a:rPr>
              <a:t>45</a:t>
            </a:r>
            <a:r>
              <a:rPr lang="th-TH" sz="2000" dirty="0">
                <a:latin typeface="DilleniaUPC" pitchFamily="18" charset="-34"/>
              </a:rPr>
              <a:t>)</a:t>
            </a:r>
            <a:r>
              <a:rPr lang="en-US" sz="2000" dirty="0">
                <a:latin typeface="DilleniaUPC" pitchFamily="18" charset="-34"/>
                <a:cs typeface="Tahoma" pitchFamily="34" charset="0"/>
              </a:rPr>
              <a:t> </a:t>
            </a:r>
            <a:endParaRPr lang="th-TH" altLang="en-US" sz="2000" dirty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  <a:p>
            <a:pPr>
              <a:buFontTx/>
              <a:buChar char="•"/>
              <a:defRPr/>
            </a:pPr>
            <a:r>
              <a:rPr lang="th-TH" altLang="en-US" sz="2000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สนับสนุนให้มีการจัดซื้อยู</a:t>
            </a:r>
            <a:r>
              <a:rPr lang="th-TH" altLang="en-US" sz="2000" dirty="0" err="1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นิต</a:t>
            </a:r>
            <a:r>
              <a:rPr lang="th-TH" altLang="en-US" sz="2000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ทำฟันให้รพสต.ที่มีทัน</a:t>
            </a:r>
            <a:r>
              <a:rPr lang="th-TH" altLang="en-US" sz="2000" dirty="0" err="1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ตาภิ</a:t>
            </a:r>
            <a:r>
              <a:rPr lang="th-TH" altLang="en-US" sz="2000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บาล</a:t>
            </a:r>
          </a:p>
          <a:p>
            <a:pPr>
              <a:buFontTx/>
              <a:buChar char="•"/>
              <a:defRPr/>
            </a:pPr>
            <a:r>
              <a:rPr lang="th-TH" altLang="en-US" sz="2000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สนับสนุนโยบายให้มีผู้ช่วยเหลืองานทันตก</a:t>
            </a:r>
            <a:r>
              <a:rPr lang="th-TH" altLang="en-US" sz="2000" dirty="0" err="1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รรม</a:t>
            </a:r>
            <a:r>
              <a:rPr lang="th-TH" altLang="en-US" sz="2000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ใน รพ.สต.</a:t>
            </a:r>
          </a:p>
          <a:p>
            <a:pPr>
              <a:buFontTx/>
              <a:buChar char="•"/>
              <a:defRPr/>
            </a:pPr>
            <a:r>
              <a:rPr lang="th-TH" altLang="en-US" sz="2000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ประชาชนเข้าถึงบริการทันตก</a:t>
            </a:r>
            <a:r>
              <a:rPr lang="th-TH" altLang="en-US" sz="2000" dirty="0" err="1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รรม</a:t>
            </a:r>
            <a:r>
              <a:rPr lang="th-TH" altLang="en-US" sz="2000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ของ </a:t>
            </a:r>
            <a:r>
              <a:rPr lang="th-TH" altLang="en-US" sz="2000" dirty="0" err="1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กสธ.</a:t>
            </a:r>
            <a:r>
              <a:rPr lang="th-TH" altLang="en-US" sz="2000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ร้อยละ </a:t>
            </a:r>
            <a:r>
              <a:rPr lang="th-TH" altLang="en-US" sz="2000" dirty="0">
                <a:solidFill>
                  <a:schemeClr val="tx1"/>
                </a:solidFill>
                <a:latin typeface="Angsana New" pitchFamily="18" charset="-34"/>
                <a:cs typeface="+mj-cs"/>
              </a:rPr>
              <a:t>18.2</a:t>
            </a:r>
            <a:r>
              <a:rPr lang="th-TH" altLang="en-US" sz="2000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</a:t>
            </a:r>
          </a:p>
        </p:txBody>
      </p:sp>
      <p:sp>
        <p:nvSpPr>
          <p:cNvPr id="16" name="สี่เหลี่ยมมุมมน 15"/>
          <p:cNvSpPr/>
          <p:nvPr/>
        </p:nvSpPr>
        <p:spPr>
          <a:xfrm>
            <a:off x="5219700" y="192088"/>
            <a:ext cx="3168650" cy="3571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400" b="1" dirty="0">
                <a:solidFill>
                  <a:srgbClr val="FFFFFF"/>
                </a:solidFill>
                <a:latin typeface="Angsana New" pitchFamily="18" charset="-34"/>
                <a:cs typeface="Angsana New" pitchFamily="18" charset="-34"/>
              </a:rPr>
              <a:t>ผลการพัฒนาปี ๒๕๕๗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z="3600" b="1" dirty="0" smtClean="0">
                <a:latin typeface="Tahoma" pitchFamily="34" charset="0"/>
                <a:cs typeface="Tahoma" pitchFamily="34" charset="0"/>
              </a:rPr>
              <a:t>ยุทธศาสตร์สาขาทันตก</a:t>
            </a:r>
            <a:r>
              <a:rPr lang="th-TH" sz="3600" b="1" dirty="0" err="1" smtClean="0">
                <a:latin typeface="Tahoma" pitchFamily="34" charset="0"/>
                <a:cs typeface="Tahoma" pitchFamily="34" charset="0"/>
              </a:rPr>
              <a:t>รรม</a:t>
            </a:r>
            <a:endParaRPr lang="th-TH" sz="36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500063" y="1643063"/>
            <a:ext cx="8215312" cy="4525962"/>
          </a:xfrm>
          <a:ln>
            <a:solidFill>
              <a:schemeClr val="accent1"/>
            </a:solidFill>
          </a:ln>
        </p:spPr>
        <p:txBody>
          <a:bodyPr/>
          <a:lstStyle/>
          <a:p>
            <a:pPr marL="514350" indent="-514350" eaLnBrk="1" hangingPunct="1">
              <a:buFont typeface="Arial" pitchFamily="34" charset="0"/>
              <a:buNone/>
              <a:defRPr/>
            </a:pPr>
            <a:endParaRPr lang="th-TH" sz="2800" b="1" dirty="0" smtClean="0">
              <a:latin typeface="Tahoma" pitchFamily="34" charset="0"/>
              <a:cs typeface="Tahoma" pitchFamily="34" charset="0"/>
            </a:endParaRPr>
          </a:p>
          <a:p>
            <a:pPr marL="514350" indent="-514350" eaLnBrk="1" hangingPunct="1">
              <a:buFont typeface="Arial" pitchFamily="34" charset="0"/>
              <a:buAutoNum type="arabicPeriod"/>
              <a:defRPr/>
            </a:pPr>
            <a:r>
              <a:rPr lang="th-TH" sz="2800" b="1" dirty="0" smtClean="0">
                <a:latin typeface="Tahoma" pitchFamily="34" charset="0"/>
                <a:cs typeface="Tahoma" pitchFamily="34" charset="0"/>
              </a:rPr>
              <a:t>พัฒนางานส่งเสริม ป้องกันและรักษาทันตก</a:t>
            </a:r>
            <a:r>
              <a:rPr lang="th-TH" sz="2800" b="1" dirty="0" err="1" smtClean="0">
                <a:latin typeface="Tahoma" pitchFamily="34" charset="0"/>
                <a:cs typeface="Tahoma" pitchFamily="34" charset="0"/>
              </a:rPr>
              <a:t>รรม</a:t>
            </a:r>
            <a:r>
              <a:rPr lang="th-TH" sz="2800" b="1" dirty="0" smtClean="0">
                <a:latin typeface="Tahoma" pitchFamily="34" charset="0"/>
                <a:cs typeface="Tahoma" pitchFamily="34" charset="0"/>
              </a:rPr>
              <a:t>พื้นฐานในระดับ รพ.สต.และ </a:t>
            </a:r>
            <a:r>
              <a:rPr lang="th-TH" sz="2800" b="1" dirty="0" err="1" smtClean="0">
                <a:latin typeface="Tahoma" pitchFamily="34" charset="0"/>
                <a:cs typeface="Tahoma" pitchFamily="34" charset="0"/>
              </a:rPr>
              <a:t>ศสม.</a:t>
            </a:r>
            <a:endParaRPr lang="th-TH" sz="2800" b="1" dirty="0" smtClean="0">
              <a:latin typeface="Tahoma" pitchFamily="34" charset="0"/>
              <a:cs typeface="Tahoma" pitchFamily="34" charset="0"/>
            </a:endParaRPr>
          </a:p>
          <a:p>
            <a:pPr marL="514350" indent="-514350" eaLnBrk="1" hangingPunct="1">
              <a:buFont typeface="Arial" pitchFamily="34" charset="0"/>
              <a:buAutoNum type="arabicPeriod"/>
              <a:defRPr/>
            </a:pPr>
            <a:r>
              <a:rPr lang="th-TH" sz="2800" b="1" dirty="0" smtClean="0">
                <a:latin typeface="Tahoma" pitchFamily="34" charset="0"/>
                <a:cs typeface="Tahoma" pitchFamily="34" charset="0"/>
              </a:rPr>
              <a:t>พัฒนาประสิทธิภาพการจัดบริการทันตก</a:t>
            </a:r>
            <a:r>
              <a:rPr lang="th-TH" sz="2800" b="1" dirty="0" err="1" smtClean="0">
                <a:latin typeface="Tahoma" pitchFamily="34" charset="0"/>
                <a:cs typeface="Tahoma" pitchFamily="34" charset="0"/>
              </a:rPr>
              <a:t>รรม</a:t>
            </a:r>
            <a:r>
              <a:rPr lang="th-TH" sz="2800" b="1" dirty="0" smtClean="0">
                <a:latin typeface="Tahoma" pitchFamily="34" charset="0"/>
                <a:cs typeface="Tahoma" pitchFamily="34" charset="0"/>
              </a:rPr>
              <a:t>ในระดับโรงพยาบาล</a:t>
            </a:r>
          </a:p>
          <a:p>
            <a:pPr marL="514350" indent="-514350" eaLnBrk="1" hangingPunct="1">
              <a:buFont typeface="Arial" pitchFamily="34" charset="0"/>
              <a:buNone/>
              <a:defRPr/>
            </a:pPr>
            <a:r>
              <a:rPr lang="th-TH" sz="2800" b="1" dirty="0" smtClean="0">
                <a:latin typeface="Tahoma" pitchFamily="34" charset="0"/>
                <a:cs typeface="Tahoma" pitchFamily="34" charset="0"/>
              </a:rPr>
              <a:t>3. พัฒนาระบบส่งต่อผู้ป่วยที่มีปัญหาซับซ้อนภายในเขต</a:t>
            </a:r>
          </a:p>
          <a:p>
            <a:pPr marL="514350" indent="-514350" eaLnBrk="1" hangingPunct="1">
              <a:buFont typeface="Arial" pitchFamily="34" charset="0"/>
              <a:buNone/>
              <a:defRPr/>
            </a:pPr>
            <a:r>
              <a:rPr lang="th-TH" sz="2800" b="1" dirty="0" smtClean="0">
                <a:latin typeface="Tahoma" pitchFamily="34" charset="0"/>
                <a:cs typeface="Tahoma" pitchFamily="34" charset="0"/>
              </a:rPr>
              <a:t>4. พัฒนาด้านบริหารจัดการของเขต</a:t>
            </a:r>
          </a:p>
          <a:p>
            <a:pPr eaLnBrk="1" hangingPunct="1">
              <a:buFont typeface="Arial" pitchFamily="34" charset="0"/>
              <a:buNone/>
              <a:defRPr/>
            </a:pPr>
            <a:endParaRPr lang="th-TH" sz="2800" b="1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2"/>
          <p:cNvSpPr txBox="1">
            <a:spLocks noChangeArrowheads="1"/>
          </p:cNvSpPr>
          <p:nvPr/>
        </p:nvSpPr>
        <p:spPr bwMode="auto">
          <a:xfrm>
            <a:off x="0" y="-26988"/>
            <a:ext cx="9144000" cy="1066801"/>
          </a:xfrm>
          <a:prstGeom prst="rect">
            <a:avLst/>
          </a:prstGeom>
          <a:solidFill>
            <a:srgbClr val="108CF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en-US" sz="3200" b="1">
                <a:solidFill>
                  <a:schemeClr val="bg1"/>
                </a:solidFill>
                <a:latin typeface="Angsana New" charset="-34"/>
              </a:rPr>
              <a:t>การขับเคลื่อนการพัฒนาระบบบริการสุขภาพ สาขาสุขภาพช่องปาก</a:t>
            </a:r>
          </a:p>
          <a:p>
            <a:pPr algn="ctr"/>
            <a:r>
              <a:rPr lang="th-TH" altLang="en-US" sz="3200" b="1">
                <a:solidFill>
                  <a:schemeClr val="bg1"/>
                </a:solidFill>
                <a:latin typeface="Angsana New" charset="-34"/>
              </a:rPr>
              <a:t>(</a:t>
            </a:r>
            <a:r>
              <a:rPr lang="en-US" altLang="en-US" sz="3200" b="1">
                <a:solidFill>
                  <a:schemeClr val="bg1"/>
                </a:solidFill>
                <a:latin typeface="Angsana New" charset="-34"/>
              </a:rPr>
              <a:t>Oral Health Services Plan</a:t>
            </a:r>
            <a:r>
              <a:rPr lang="th-TH" altLang="en-US" sz="3200" b="1">
                <a:solidFill>
                  <a:schemeClr val="bg1"/>
                </a:solidFill>
                <a:latin typeface="Angsana New" charset="-34"/>
              </a:rPr>
              <a:t>) ปี 2557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466725" y="1125538"/>
            <a:ext cx="84978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defRPr/>
            </a:pPr>
            <a:r>
              <a:rPr lang="th-TH" sz="2400" b="1" dirty="0">
                <a:latin typeface="Arial" pitchFamily="34" charset="0"/>
                <a:cs typeface="+mj-cs"/>
              </a:rPr>
              <a:t>1. การ</a:t>
            </a:r>
            <a:r>
              <a:rPr lang="th-TH" sz="2400" b="1" dirty="0">
                <a:latin typeface="Arial" pitchFamily="34" charset="0"/>
                <a:cs typeface="Angsana New" pitchFamily="18" charset="-34"/>
              </a:rPr>
              <a:t>พัฒนางานส่งเสริม ป้องกันและรักษาทันตก</a:t>
            </a:r>
            <a:r>
              <a:rPr lang="th-TH" sz="2400" b="1" dirty="0" err="1">
                <a:latin typeface="Arial" pitchFamily="34" charset="0"/>
                <a:cs typeface="Angsana New" pitchFamily="18" charset="-34"/>
              </a:rPr>
              <a:t>รรม</a:t>
            </a:r>
            <a:r>
              <a:rPr lang="th-TH" sz="2400" b="1" dirty="0">
                <a:latin typeface="Arial" pitchFamily="34" charset="0"/>
                <a:cs typeface="Angsana New" pitchFamily="18" charset="-34"/>
              </a:rPr>
              <a:t>พื้นฐานในระดับ รพ.สต. และ </a:t>
            </a:r>
            <a:r>
              <a:rPr lang="th-TH" sz="2400" b="1" dirty="0" err="1">
                <a:latin typeface="Arial" pitchFamily="34" charset="0"/>
                <a:cs typeface="Angsana New" pitchFamily="18" charset="-34"/>
              </a:rPr>
              <a:t>ศสม.</a:t>
            </a:r>
            <a:r>
              <a:rPr lang="th-TH" sz="2400" b="1" dirty="0">
                <a:latin typeface="Arial" pitchFamily="34" charset="0"/>
                <a:cs typeface="Angsana New" pitchFamily="18" charset="-34"/>
              </a:rPr>
              <a:t>   </a:t>
            </a:r>
          </a:p>
          <a:p>
            <a:pPr marL="457200" indent="-457200" eaLnBrk="0" hangingPunct="0">
              <a:defRPr/>
            </a:pPr>
            <a:r>
              <a:rPr lang="th-TH" sz="2400" b="1" dirty="0">
                <a:latin typeface="DilleniaUPC" pitchFamily="18" charset="-34"/>
                <a:cs typeface="Cordia New" pitchFamily="34" charset="-34"/>
              </a:rPr>
              <a:t>(เกณฑ์</a:t>
            </a:r>
            <a:r>
              <a:rPr lang="en-US" sz="2400" b="1" dirty="0">
                <a:latin typeface="DilleniaUPC" pitchFamily="18" charset="-34"/>
                <a:cs typeface="Tahoma" pitchFamily="34" charset="0"/>
              </a:rPr>
              <a:t> &gt;</a:t>
            </a:r>
            <a:r>
              <a:rPr lang="th-TH" sz="2400" b="1" dirty="0">
                <a:latin typeface="DilleniaUPC" pitchFamily="18" charset="-34"/>
                <a:cs typeface="Cordia New" pitchFamily="34" charset="-34"/>
              </a:rPr>
              <a:t>ร้อยละ </a:t>
            </a:r>
            <a:r>
              <a:rPr lang="en-US" sz="2400" b="1" dirty="0">
                <a:latin typeface="DilleniaUPC" pitchFamily="18" charset="-34"/>
                <a:cs typeface="Tahoma" pitchFamily="34" charset="0"/>
              </a:rPr>
              <a:t>45</a:t>
            </a:r>
            <a:r>
              <a:rPr lang="th-TH" sz="2400" b="1" dirty="0">
                <a:latin typeface="DilleniaUPC" pitchFamily="18" charset="-34"/>
                <a:cs typeface="Cordia New" pitchFamily="34" charset="-34"/>
              </a:rPr>
              <a:t>)</a:t>
            </a:r>
            <a:r>
              <a:rPr lang="en-US" sz="2400" b="1" dirty="0">
                <a:latin typeface="DilleniaUPC" pitchFamily="18" charset="-34"/>
                <a:cs typeface="Tahoma" pitchFamily="34" charset="0"/>
              </a:rPr>
              <a:t> </a:t>
            </a:r>
            <a:endParaRPr lang="th-TH" sz="2400" b="1" dirty="0">
              <a:latin typeface="Arial" pitchFamily="34" charset="0"/>
              <a:cs typeface="Angsana New" pitchFamily="18" charset="-34"/>
            </a:endParaRPr>
          </a:p>
          <a:p>
            <a:pPr marL="457200" indent="-457200" eaLnBrk="0" hangingPunct="0">
              <a:buFontTx/>
              <a:buAutoNum type="thaiNumPeriod"/>
              <a:defRPr/>
            </a:pPr>
            <a:endParaRPr lang="en-US" sz="2400" b="1" dirty="0">
              <a:latin typeface="Arial" pitchFamily="34" charset="0"/>
              <a:cs typeface="+mj-cs"/>
            </a:endParaRPr>
          </a:p>
        </p:txBody>
      </p:sp>
      <p:graphicFrame>
        <p:nvGraphicFramePr>
          <p:cNvPr id="5" name="แผนภูมิ 4"/>
          <p:cNvGraphicFramePr/>
          <p:nvPr/>
        </p:nvGraphicFramePr>
        <p:xfrm>
          <a:off x="571472" y="2000240"/>
          <a:ext cx="8001055" cy="3643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412" name="TextBox 1"/>
          <p:cNvSpPr txBox="1">
            <a:spLocks noChangeArrowheads="1"/>
          </p:cNvSpPr>
          <p:nvPr/>
        </p:nvSpPr>
        <p:spPr bwMode="auto">
          <a:xfrm>
            <a:off x="1714500" y="5857875"/>
            <a:ext cx="60007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r>
              <a:rPr lang="th-TH" sz="1400" b="1">
                <a:latin typeface="Tahoma" pitchFamily="34" charset="0"/>
                <a:cs typeface="Tahoma" pitchFamily="34" charset="0"/>
              </a:rPr>
              <a:t>กราฟแสดงร้อยละของรพ.สต.ที่มีการจัดบริการสุขภาพช่องปากที่มีคุณภาพ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2"/>
          <p:cNvSpPr txBox="1">
            <a:spLocks noChangeArrowheads="1"/>
          </p:cNvSpPr>
          <p:nvPr/>
        </p:nvSpPr>
        <p:spPr bwMode="auto">
          <a:xfrm>
            <a:off x="0" y="-26988"/>
            <a:ext cx="9144000" cy="1066801"/>
          </a:xfrm>
          <a:prstGeom prst="rect">
            <a:avLst/>
          </a:prstGeom>
          <a:solidFill>
            <a:srgbClr val="108CF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en-US" sz="3200" b="1">
                <a:solidFill>
                  <a:schemeClr val="bg1"/>
                </a:solidFill>
                <a:latin typeface="Angsana New" charset="-34"/>
              </a:rPr>
              <a:t>การขับเคลื่อนการพัฒนาระบบบริการสุขภาพ สาขาสุขภาพช่องปาก</a:t>
            </a:r>
          </a:p>
          <a:p>
            <a:pPr algn="ctr"/>
            <a:r>
              <a:rPr lang="th-TH" altLang="en-US" sz="3200" b="1">
                <a:solidFill>
                  <a:schemeClr val="bg1"/>
                </a:solidFill>
                <a:latin typeface="Angsana New" charset="-34"/>
              </a:rPr>
              <a:t>(</a:t>
            </a:r>
            <a:r>
              <a:rPr lang="en-US" altLang="en-US" sz="3200" b="1">
                <a:solidFill>
                  <a:schemeClr val="bg1"/>
                </a:solidFill>
                <a:latin typeface="Angsana New" charset="-34"/>
              </a:rPr>
              <a:t>Oral Health Services Plan</a:t>
            </a:r>
            <a:r>
              <a:rPr lang="th-TH" altLang="en-US" sz="3200" b="1">
                <a:solidFill>
                  <a:schemeClr val="bg1"/>
                </a:solidFill>
                <a:latin typeface="Angsana New" charset="-34"/>
              </a:rPr>
              <a:t>) ปี 2557</a:t>
            </a:r>
          </a:p>
        </p:txBody>
      </p:sp>
      <p:graphicFrame>
        <p:nvGraphicFramePr>
          <p:cNvPr id="4" name="แผนภูมิ 3"/>
          <p:cNvGraphicFramePr/>
          <p:nvPr/>
        </p:nvGraphicFramePr>
        <p:xfrm>
          <a:off x="714348" y="1142984"/>
          <a:ext cx="7858180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-26988"/>
            <a:ext cx="9144000" cy="1066801"/>
          </a:xfrm>
          <a:prstGeom prst="rect">
            <a:avLst/>
          </a:prstGeom>
          <a:solidFill>
            <a:srgbClr val="108CFC"/>
          </a:solidFill>
          <a:ln w="9525">
            <a:solidFill>
              <a:schemeClr val="accent4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th-TH" altLang="en-US" sz="32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การขับเคลื่อนการพัฒนาระบบบริการสุขภาพ สาขาสุขภาพช่องปาก</a:t>
            </a:r>
          </a:p>
          <a:p>
            <a:pPr algn="ctr">
              <a:defRPr/>
            </a:pPr>
            <a:r>
              <a:rPr lang="th-TH" altLang="en-US" sz="32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(</a:t>
            </a:r>
            <a:r>
              <a:rPr lang="en-US" altLang="en-US" sz="32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Oral Health Services Plan</a:t>
            </a:r>
            <a:r>
              <a:rPr lang="th-TH" altLang="en-US" sz="32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) ปี 2557</a:t>
            </a:r>
          </a:p>
        </p:txBody>
      </p:sp>
      <p:graphicFrame>
        <p:nvGraphicFramePr>
          <p:cNvPr id="3" name="ตาราง 2"/>
          <p:cNvGraphicFramePr>
            <a:graphicFrameLocks noGrp="1"/>
          </p:cNvGraphicFramePr>
          <p:nvPr/>
        </p:nvGraphicFramePr>
        <p:xfrm>
          <a:off x="500063" y="1285875"/>
          <a:ext cx="8143875" cy="25003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4291"/>
                <a:gridCol w="1205731"/>
                <a:gridCol w="1205731"/>
                <a:gridCol w="1205731"/>
                <a:gridCol w="1205731"/>
                <a:gridCol w="2186660"/>
              </a:tblGrid>
              <a:tr h="832775"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dirty="0" smtClean="0">
                          <a:latin typeface="Tahoma" pitchFamily="34" charset="0"/>
                          <a:cs typeface="Tahoma" pitchFamily="34" charset="0"/>
                        </a:rPr>
                        <a:t>แผนความต้องการ</a:t>
                      </a:r>
                      <a:r>
                        <a:rPr lang="th-TH" sz="1800" dirty="0" err="1" smtClean="0">
                          <a:latin typeface="Tahoma" pitchFamily="34" charset="0"/>
                          <a:cs typeface="Tahoma" pitchFamily="34" charset="0"/>
                        </a:rPr>
                        <a:t>ทันต</a:t>
                      </a:r>
                      <a:r>
                        <a:rPr lang="th-TH" sz="1800" dirty="0" smtClean="0">
                          <a:latin typeface="Tahoma" pitchFamily="34" charset="0"/>
                          <a:cs typeface="Tahoma" pitchFamily="34" charset="0"/>
                        </a:rPr>
                        <a:t>บุคลากร</a:t>
                      </a:r>
                      <a:endParaRPr lang="th-TH" sz="1800" b="1" dirty="0" smtClean="0"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ctr"/>
                      <a:endParaRPr lang="th-TH" sz="18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39" marR="91439"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  <a:tr h="48248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ทันตแพทย์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ทัน</a:t>
                      </a:r>
                      <a:r>
                        <a:rPr lang="th-TH" sz="1600" b="1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ตาภิ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บาล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ผู้ช่วย</a:t>
                      </a:r>
                      <a:r>
                        <a:rPr lang="th-TH" sz="1600" b="1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ทันตแพทย์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488264"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ปัจจุบัน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ต้องการเพิ่ม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ปัจจุบัน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ต้องการเพิ่ม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ปัจจุบัน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ต้องการเพิ่ม</a:t>
                      </a:r>
                    </a:p>
                  </a:txBody>
                  <a:tcPr marL="9525" marR="9525" marT="9525" marB="0" anchor="b"/>
                </a:tc>
              </a:tr>
              <a:tr h="696793"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364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436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126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409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391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2"/>
          <p:cNvSpPr txBox="1">
            <a:spLocks noChangeArrowheads="1"/>
          </p:cNvSpPr>
          <p:nvPr/>
        </p:nvSpPr>
        <p:spPr bwMode="auto">
          <a:xfrm>
            <a:off x="0" y="-26988"/>
            <a:ext cx="9144000" cy="1066801"/>
          </a:xfrm>
          <a:prstGeom prst="rect">
            <a:avLst/>
          </a:prstGeom>
          <a:solidFill>
            <a:srgbClr val="108CF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en-US" sz="3200" b="1">
                <a:solidFill>
                  <a:schemeClr val="bg1"/>
                </a:solidFill>
                <a:latin typeface="Angsana New" charset="-34"/>
              </a:rPr>
              <a:t>การขับเคลื่อนการพัฒนาระบบบริการสุขภาพ สาขาสุขภาพช่องปาก</a:t>
            </a:r>
          </a:p>
          <a:p>
            <a:pPr algn="ctr"/>
            <a:r>
              <a:rPr lang="th-TH" altLang="en-US" sz="3200" b="1">
                <a:solidFill>
                  <a:schemeClr val="bg1"/>
                </a:solidFill>
                <a:latin typeface="Angsana New" charset="-34"/>
              </a:rPr>
              <a:t>(</a:t>
            </a:r>
            <a:r>
              <a:rPr lang="en-US" altLang="en-US" sz="3200" b="1">
                <a:solidFill>
                  <a:schemeClr val="bg1"/>
                </a:solidFill>
                <a:latin typeface="Angsana New" charset="-34"/>
              </a:rPr>
              <a:t>Oral Health Services Plan</a:t>
            </a:r>
            <a:r>
              <a:rPr lang="th-TH" altLang="en-US" sz="3200" b="1">
                <a:solidFill>
                  <a:schemeClr val="bg1"/>
                </a:solidFill>
                <a:latin typeface="Angsana New" charset="-34"/>
              </a:rPr>
              <a:t>) ปี 2557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466725" y="1125538"/>
            <a:ext cx="84978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defRPr/>
            </a:pPr>
            <a:r>
              <a:rPr lang="en-US" sz="2400" b="1" dirty="0">
                <a:latin typeface="Tahoma" pitchFamily="34" charset="0"/>
                <a:cs typeface="Tahoma" pitchFamily="34" charset="0"/>
              </a:rPr>
              <a:t>3.</a:t>
            </a:r>
            <a:r>
              <a:rPr lang="th-TH" sz="2400" b="1" dirty="0">
                <a:latin typeface="Tahoma" pitchFamily="34" charset="0"/>
                <a:cs typeface="Tahoma" pitchFamily="34" charset="0"/>
              </a:rPr>
              <a:t>พัฒนาระบบส่งต่อผู้ป่วยที่มีปัญหาซับซ้อนภายในเขต</a:t>
            </a:r>
            <a:endParaRPr lang="th-TH" sz="2400" dirty="0">
              <a:latin typeface="Arial" pitchFamily="34" charset="0"/>
              <a:cs typeface="+mj-cs"/>
            </a:endParaRPr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323850" y="1700213"/>
          <a:ext cx="8351838" cy="4662487"/>
        </p:xfrm>
        <a:graphic>
          <a:graphicData uri="http://schemas.openxmlformats.org/drawingml/2006/table">
            <a:tbl>
              <a:tblPr/>
              <a:tblGrid>
                <a:gridCol w="4176713"/>
                <a:gridCol w="4175125"/>
              </a:tblGrid>
              <a:tr h="722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  <a:cs typeface="Angsana New" charset="-34"/>
                        </a:rPr>
                        <a:t>เป้าหมาย 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  <a:cs typeface="Angsana New" charset="-34"/>
                        </a:rPr>
                        <a:t>ปัจจุบัน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940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ngsana New" charset="-34"/>
                        </a:rPr>
                        <a:t>พัฒนาศักยภาพศูนย์ส่งต่อผู้ป่วยทันต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ngsana New" charset="-34"/>
                        </a:rPr>
                        <a:t>กรรมสำหรับเด็กที่ต้องรักษาภายใต้การดมยาสลบ และศัลยกรรมช่องปาก ในโรงพยาบาลระดับ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ngsana New" charset="-34"/>
                        </a:rPr>
                        <a:t>A </a:t>
                      </a: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ngsana New" charset="-34"/>
                        </a:rPr>
                        <a:t>3 แห่ง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ngsana New" charset="-34"/>
                        </a:rPr>
                        <a:t>(มหาราชนครศรีฯ, สุราษฎร์ธานี ,วชิระภูเก็ต)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ngsana New" charset="-34"/>
                        </a:rPr>
                        <a:t>- พัฒนาทันตแพทย์เฉพาะทางในจังหวัดให้มีอย่างน้อย ร้อยละ 50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ngsana New" charset="-34"/>
                        </a:rPr>
                        <a:t> ศูนย์ส่งต่อทั้ง 3 แห่งยังขาดแคลนทั้งกำลังคน ครุภัณฑ์ และอาคารสถานที่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ngsana New" charset="-34"/>
                        </a:rPr>
                        <a:t> ทันตแพทย์เฉพาะทางในจังหวัดมีจำนวนน้อยกว่าร้อยละ 50 ยกเว้น จังหวัดภูเก็ต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Angsana New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Angsana New" charset="-34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466725" y="1125538"/>
            <a:ext cx="8497888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th-TH" sz="2000" dirty="0">
                <a:latin typeface="Tahoma" pitchFamily="34" charset="0"/>
                <a:cs typeface="Tahoma" pitchFamily="34" charset="0"/>
              </a:rPr>
              <a:t>โครงการพัฒนาศูนย์ความเป็นเลิศด้านศัลยกรรมช่องปากและแมก</a:t>
            </a:r>
            <a:r>
              <a:rPr lang="th-TH" sz="2000" dirty="0" err="1">
                <a:latin typeface="Tahoma" pitchFamily="34" charset="0"/>
                <a:cs typeface="Tahoma" pitchFamily="34" charset="0"/>
              </a:rPr>
              <a:t>ซิลโลเฟเชียล</a:t>
            </a:r>
            <a:endParaRPr lang="th-TH" sz="2000" dirty="0">
              <a:latin typeface="Tahoma" pitchFamily="34" charset="0"/>
              <a:cs typeface="Tahoma" pitchFamily="34" charset="0"/>
            </a:endParaRPr>
          </a:p>
          <a:p>
            <a:pPr algn="ctr" eaLnBrk="0" hangingPunct="0">
              <a:defRPr/>
            </a:pPr>
            <a:r>
              <a:rPr lang="th-TH" sz="2000" dirty="0">
                <a:latin typeface="Tahoma" pitchFamily="34" charset="0"/>
                <a:cs typeface="Tahoma" pitchFamily="34" charset="0"/>
              </a:rPr>
              <a:t>(</a:t>
            </a:r>
            <a:r>
              <a:rPr lang="en-US" sz="2000" dirty="0">
                <a:latin typeface="Tahoma" pitchFamily="34" charset="0"/>
                <a:cs typeface="Tahoma" pitchFamily="34" charset="0"/>
              </a:rPr>
              <a:t>Oral and Maxillofacial Excellent Center</a:t>
            </a:r>
            <a:r>
              <a:rPr lang="th-TH" sz="2000" dirty="0">
                <a:latin typeface="Tahoma" pitchFamily="34" charset="0"/>
                <a:cs typeface="Tahoma" pitchFamily="34" charset="0"/>
              </a:rPr>
              <a:t>)</a:t>
            </a:r>
            <a:endParaRPr lang="en-US" sz="2000" dirty="0">
              <a:latin typeface="Tahoma" pitchFamily="34" charset="0"/>
              <a:cs typeface="Tahoma" pitchFamily="34" charset="0"/>
            </a:endParaRPr>
          </a:p>
          <a:p>
            <a:pPr eaLnBrk="0" hangingPunct="0">
              <a:defRPr/>
            </a:pPr>
            <a:endParaRPr lang="th-TH" sz="2400" dirty="0">
              <a:latin typeface="Arial" pitchFamily="34" charset="0"/>
              <a:cs typeface="+mj-cs"/>
            </a:endParaRPr>
          </a:p>
          <a:p>
            <a:pPr eaLnBrk="0" hangingPunct="0">
              <a:defRPr/>
            </a:pPr>
            <a:endParaRPr lang="th-TH" sz="2400" dirty="0">
              <a:latin typeface="Arial" pitchFamily="34" charset="0"/>
              <a:cs typeface="+mj-cs"/>
            </a:endParaRPr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0" y="-26988"/>
            <a:ext cx="9144000" cy="1066801"/>
          </a:xfrm>
          <a:prstGeom prst="rect">
            <a:avLst/>
          </a:prstGeom>
          <a:solidFill>
            <a:srgbClr val="108CF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en-US" sz="3200" b="1">
                <a:solidFill>
                  <a:schemeClr val="bg1"/>
                </a:solidFill>
                <a:latin typeface="Angsana New" charset="-34"/>
              </a:rPr>
              <a:t>แผนการพัฒนาระบบบริการสุขภาพ สาขาสุขภาพช่องปาก</a:t>
            </a:r>
          </a:p>
          <a:p>
            <a:pPr algn="ctr"/>
            <a:r>
              <a:rPr lang="th-TH" altLang="en-US" sz="3200" b="1">
                <a:solidFill>
                  <a:schemeClr val="bg1"/>
                </a:solidFill>
                <a:latin typeface="Angsana New" charset="-34"/>
              </a:rPr>
              <a:t>(</a:t>
            </a:r>
            <a:r>
              <a:rPr lang="en-US" altLang="en-US" sz="3200" b="1">
                <a:solidFill>
                  <a:schemeClr val="bg1"/>
                </a:solidFill>
                <a:latin typeface="Angsana New" charset="-34"/>
              </a:rPr>
              <a:t>Oral Health Services Plan</a:t>
            </a:r>
            <a:r>
              <a:rPr lang="th-TH" altLang="en-US" sz="3200" b="1">
                <a:solidFill>
                  <a:schemeClr val="bg1"/>
                </a:solidFill>
                <a:latin typeface="Angsana New" charset="-34"/>
              </a:rPr>
              <a:t>) ปี 2558</a:t>
            </a:r>
          </a:p>
        </p:txBody>
      </p:sp>
      <p:graphicFrame>
        <p:nvGraphicFramePr>
          <p:cNvPr id="5" name="ตาราง 4"/>
          <p:cNvGraphicFramePr>
            <a:graphicFrameLocks noGrp="1"/>
          </p:cNvGraphicFramePr>
          <p:nvPr/>
        </p:nvGraphicFramePr>
        <p:xfrm>
          <a:off x="341313" y="2143125"/>
          <a:ext cx="8534400" cy="2798763"/>
        </p:xfrm>
        <a:graphic>
          <a:graphicData uri="http://schemas.openxmlformats.org/drawingml/2006/table">
            <a:tbl>
              <a:tblPr/>
              <a:tblGrid>
                <a:gridCol w="2171700"/>
                <a:gridCol w="2470150"/>
                <a:gridCol w="2398712"/>
                <a:gridCol w="1493838"/>
              </a:tblGrid>
              <a:tr h="712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เป้าหมายการพัฒนา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ตัวชี้วัด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ทรัพยากร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งบประมาณ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08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รพ.มหาราชนครศรีฯ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รพ.สุราษฎร์ธานี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รพ.วชิระภูเก็ต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1. มีการจัดตั้งระบบและศูนย์รับส่งต่อผู้ป่วย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ในเขตบริการสุขภาพที่ 11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2. ลดอัตราการส่งต่อผู้ป่วยออกนอกเขตได้ร้อยละ 20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ชุดผ่าตัดศัลยกรรม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    ช่องปาก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2. เครื่อง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Dental CT Scan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แห่งละ 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7</a:t>
                      </a: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,500,000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2"/>
          <p:cNvSpPr txBox="1">
            <a:spLocks noChangeArrowheads="1"/>
          </p:cNvSpPr>
          <p:nvPr/>
        </p:nvSpPr>
        <p:spPr bwMode="auto">
          <a:xfrm>
            <a:off x="0" y="-26988"/>
            <a:ext cx="9144000" cy="1066801"/>
          </a:xfrm>
          <a:prstGeom prst="rect">
            <a:avLst/>
          </a:prstGeom>
          <a:solidFill>
            <a:srgbClr val="108CF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en-US" sz="3200" b="1">
                <a:solidFill>
                  <a:schemeClr val="bg1"/>
                </a:solidFill>
                <a:latin typeface="Angsana New" charset="-34"/>
              </a:rPr>
              <a:t>การขับเคลื่อนการพัฒนาระบบบริการสุขภาพ สาขาสุขภาพช่องปาก</a:t>
            </a:r>
          </a:p>
          <a:p>
            <a:pPr algn="ctr"/>
            <a:r>
              <a:rPr lang="th-TH" altLang="en-US" sz="3200" b="1">
                <a:solidFill>
                  <a:schemeClr val="bg1"/>
                </a:solidFill>
                <a:latin typeface="Angsana New" charset="-34"/>
              </a:rPr>
              <a:t>(</a:t>
            </a:r>
            <a:r>
              <a:rPr lang="en-US" altLang="en-US" sz="3200" b="1">
                <a:solidFill>
                  <a:schemeClr val="bg1"/>
                </a:solidFill>
                <a:latin typeface="Angsana New" charset="-34"/>
              </a:rPr>
              <a:t>Oral Health Services Plan</a:t>
            </a:r>
            <a:r>
              <a:rPr lang="th-TH" altLang="en-US" sz="3200" b="1">
                <a:solidFill>
                  <a:schemeClr val="bg1"/>
                </a:solidFill>
                <a:latin typeface="Angsana New" charset="-34"/>
              </a:rPr>
              <a:t>) ปี 2557</a:t>
            </a:r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428625" y="1214438"/>
          <a:ext cx="3857625" cy="5000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0663"/>
                <a:gridCol w="1186962"/>
              </a:tblGrid>
              <a:tr h="775505">
                <a:tc grid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latin typeface="Tahoma" pitchFamily="34" charset="0"/>
                          <a:cs typeface="Tahoma" pitchFamily="34" charset="0"/>
                        </a:rPr>
                        <a:t>แผนความต้องการครุภัณฑ์ ได้แก่</a:t>
                      </a:r>
                    </a:p>
                    <a:p>
                      <a:pPr algn="ctr" fontAlgn="b"/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Angsana New"/>
                        <a:cs typeface="+mj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Angsana New"/>
                        <a:cs typeface="+mj-cs"/>
                      </a:endParaRPr>
                    </a:p>
                  </a:txBody>
                  <a:tcPr marL="9525" marR="9525" marT="9525" marB="0" anchor="b"/>
                </a:tc>
              </a:tr>
              <a:tr h="464508"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รายการ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จำนวน</a:t>
                      </a:r>
                    </a:p>
                  </a:txBody>
                  <a:tcPr marL="9525" marR="9525" marT="9525" marB="0" anchor="b"/>
                </a:tc>
              </a:tr>
              <a:tr h="470077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ชุดผ่าตัดด้านศัลยกรรมช่องปาก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</a:tr>
              <a:tr h="470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3D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Orthopanogram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 X-ray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</a:tr>
              <a:tr h="470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Dental CT Scan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70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Portable X-ray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</a:tr>
              <a:tr h="470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Digital X-ray Sensor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</a:tr>
              <a:tr h="470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Mobile d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ental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Unit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</a:tr>
              <a:tr h="470077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ยู</a:t>
                      </a:r>
                      <a:r>
                        <a:rPr lang="th-TH" sz="16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นิต</a:t>
                      </a:r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ทันตก</a:t>
                      </a:r>
                      <a:r>
                        <a:rPr lang="th-TH" sz="16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รรม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350</a:t>
                      </a:r>
                    </a:p>
                  </a:txBody>
                  <a:tcPr marL="9525" marR="9525" marT="9525" marB="0" anchor="b"/>
                </a:tc>
              </a:tr>
              <a:tr h="470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OPG X-ray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6" name="ตาราง 5"/>
          <p:cNvGraphicFramePr>
            <a:graphicFrameLocks noGrp="1"/>
          </p:cNvGraphicFramePr>
          <p:nvPr/>
        </p:nvGraphicFramePr>
        <p:xfrm>
          <a:off x="4572000" y="1857375"/>
          <a:ext cx="4143375" cy="2857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7438"/>
                <a:gridCol w="1785938"/>
              </a:tblGrid>
              <a:tr h="861351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0" dirty="0" smtClean="0">
                          <a:latin typeface="Tahoma" pitchFamily="34" charset="0"/>
                          <a:cs typeface="Tahoma" pitchFamily="34" charset="0"/>
                        </a:rPr>
                        <a:t>แผนพัฒนาสิ่งก่อสร้างสำหรับศูนย์ส่งต่อ</a:t>
                      </a:r>
                    </a:p>
                    <a:p>
                      <a:endParaRPr lang="th-TH" sz="18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39" marR="91439"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  <a:tr h="499037"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โรงพยาบาล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ราคาสิ่งก่อสร้าง</a:t>
                      </a:r>
                    </a:p>
                  </a:txBody>
                  <a:tcPr marL="9525" marR="9525" marT="9525" marB="0" anchor="b"/>
                </a:tc>
              </a:tr>
              <a:tr h="499037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วชิระภูเก็ต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5,000,000</a:t>
                      </a:r>
                    </a:p>
                  </a:txBody>
                  <a:tcPr marL="9525" marR="9525" marT="9525" marB="0" anchor="b"/>
                </a:tc>
              </a:tr>
              <a:tr h="499037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มหาราชนครศรีธรรมราช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5,000,000</a:t>
                      </a:r>
                    </a:p>
                  </a:txBody>
                  <a:tcPr marL="9525" marR="9525" marT="9525" marB="0" anchor="b"/>
                </a:tc>
              </a:tr>
              <a:tr h="499037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สุราษฎร์ธานี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5,000,000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650</TotalTime>
  <Words>1053</Words>
  <Application>Microsoft Office PowerPoint</Application>
  <PresentationFormat>On-screen Show (4:3)</PresentationFormat>
  <Paragraphs>191</Paragraphs>
  <Slides>15</Slides>
  <Notes>0</Notes>
  <HiddenSlides>0</HiddenSlides>
  <MMClips>0</MMClips>
  <ScaleCrop>false</ScaleCrop>
  <HeadingPairs>
    <vt:vector size="6" baseType="variant">
      <vt:variant>
        <vt:lpstr>แบบอักษรที่ถูกใช้</vt:lpstr>
      </vt:variant>
      <vt:variant>
        <vt:i4>6</vt:i4>
      </vt:variant>
      <vt:variant>
        <vt:lpstr>แม่แบบการออกแบบ</vt:lpstr>
      </vt:variant>
      <vt:variant>
        <vt:i4>1</vt:i4>
      </vt:variant>
      <vt:variant>
        <vt:lpstr>ชื่อเรื่องภาพนิ่ง</vt:lpstr>
      </vt:variant>
      <vt:variant>
        <vt:i4>15</vt:i4>
      </vt:variant>
    </vt:vector>
  </HeadingPairs>
  <TitlesOfParts>
    <vt:vector size="22" baseType="lpstr">
      <vt:lpstr>Arial</vt:lpstr>
      <vt:lpstr>Angsana New</vt:lpstr>
      <vt:lpstr>Calibri</vt:lpstr>
      <vt:lpstr>Tahoma</vt:lpstr>
      <vt:lpstr>DilleniaUPC</vt:lpstr>
      <vt:lpstr>Cordia New</vt:lpstr>
      <vt:lpstr>ชุดรูปแบบของ Office</vt:lpstr>
      <vt:lpstr>การพัฒนาสาขาสุขภาพช่องปาก เขตบริการสุขภาพที่  11</vt:lpstr>
      <vt:lpstr>ภาพนิ่ง 2</vt:lpstr>
      <vt:lpstr>ยุทธศาสตร์สาขาทันตกรรม</vt:lpstr>
      <vt:lpstr>ภาพนิ่ง 4</vt:lpstr>
      <vt:lpstr>ภาพนิ่ง 5</vt:lpstr>
      <vt:lpstr>ภาพนิ่ง 6</vt:lpstr>
      <vt:lpstr>ภาพนิ่ง 7</vt:lpstr>
      <vt:lpstr>ภาพนิ่ง 8</vt:lpstr>
      <vt:lpstr>ภาพนิ่ง 9</vt:lpstr>
      <vt:lpstr>ภาพนิ่ง 10</vt:lpstr>
      <vt:lpstr>ภาพนิ่ง 11</vt:lpstr>
      <vt:lpstr>ภาพนิ่ง 12</vt:lpstr>
      <vt:lpstr>ภาพนิ่ง 13</vt:lpstr>
      <vt:lpstr>ภาพนิ่ง 14</vt:lpstr>
      <vt:lpstr> Thank 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การพัฒนาสาขาสุขภาพช่องปาก</dc:title>
  <dc:creator>xvsvdv</dc:creator>
  <cp:lastModifiedBy>Penpilai</cp:lastModifiedBy>
  <cp:revision>90</cp:revision>
  <dcterms:created xsi:type="dcterms:W3CDTF">2014-10-25T08:02:56Z</dcterms:created>
  <dcterms:modified xsi:type="dcterms:W3CDTF">2014-12-02T08:21:29Z</dcterms:modified>
</cp:coreProperties>
</file>